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8" r:id="rId2"/>
  </p:sldMasterIdLst>
  <p:notesMasterIdLst>
    <p:notesMasterId r:id="rId44"/>
  </p:notesMasterIdLst>
  <p:sldIdLst>
    <p:sldId id="293" r:id="rId3"/>
    <p:sldId id="357" r:id="rId4"/>
    <p:sldId id="258" r:id="rId5"/>
    <p:sldId id="358" r:id="rId6"/>
    <p:sldId id="355" r:id="rId7"/>
    <p:sldId id="319" r:id="rId8"/>
    <p:sldId id="343" r:id="rId9"/>
    <p:sldId id="361" r:id="rId10"/>
    <p:sldId id="316" r:id="rId11"/>
    <p:sldId id="360" r:id="rId12"/>
    <p:sldId id="320" r:id="rId13"/>
    <p:sldId id="329" r:id="rId14"/>
    <p:sldId id="322" r:id="rId15"/>
    <p:sldId id="331" r:id="rId16"/>
    <p:sldId id="323" r:id="rId17"/>
    <p:sldId id="327" r:id="rId18"/>
    <p:sldId id="324" r:id="rId19"/>
    <p:sldId id="328" r:id="rId20"/>
    <p:sldId id="325" r:id="rId21"/>
    <p:sldId id="330" r:id="rId22"/>
    <p:sldId id="326" r:id="rId23"/>
    <p:sldId id="363" r:id="rId24"/>
    <p:sldId id="337" r:id="rId25"/>
    <p:sldId id="321" r:id="rId26"/>
    <p:sldId id="340" r:id="rId27"/>
    <p:sldId id="362" r:id="rId28"/>
    <p:sldId id="351" r:id="rId29"/>
    <p:sldId id="339" r:id="rId30"/>
    <p:sldId id="359" r:id="rId31"/>
    <p:sldId id="354" r:id="rId32"/>
    <p:sldId id="344" r:id="rId33"/>
    <p:sldId id="345" r:id="rId34"/>
    <p:sldId id="346" r:id="rId35"/>
    <p:sldId id="335" r:id="rId36"/>
    <p:sldId id="352" r:id="rId37"/>
    <p:sldId id="296" r:id="rId38"/>
    <p:sldId id="341" r:id="rId39"/>
    <p:sldId id="342" r:id="rId40"/>
    <p:sldId id="347" r:id="rId41"/>
    <p:sldId id="297" r:id="rId42"/>
    <p:sldId id="315" r:id="rId43"/>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1" autoAdjust="0"/>
    <p:restoredTop sz="88390" autoAdjust="0"/>
  </p:normalViewPr>
  <p:slideViewPr>
    <p:cSldViewPr snapToGrid="0">
      <p:cViewPr varScale="1">
        <p:scale>
          <a:sx n="76" d="100"/>
          <a:sy n="76" d="100"/>
        </p:scale>
        <p:origin x="63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heme" Target="theme/theme1.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presProps" Target="pres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notesMaster" Target="notesMasters/notesMaster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tableStyles" Target="tableStyles.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t>三种模型比较</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UserCF</c:v>
                </c:pt>
              </c:strCache>
            </c:strRef>
          </c:tx>
          <c:spPr>
            <a:ln w="28575" cap="rnd">
              <a:solidFill>
                <a:schemeClr val="accent1"/>
              </a:solidFill>
              <a:round/>
            </a:ln>
            <a:effectLst/>
          </c:spPr>
          <c:marker>
            <c:symbol val="none"/>
          </c:marker>
          <c:cat>
            <c:strRef>
              <c:f>Sheet1!$A$2:$A$5</c:f>
              <c:strCache>
                <c:ptCount val="3"/>
                <c:pt idx="0">
                  <c:v>准确率</c:v>
                </c:pt>
                <c:pt idx="1">
                  <c:v>召回率</c:v>
                </c:pt>
                <c:pt idx="2">
                  <c:v>覆盖率</c:v>
                </c:pt>
              </c:strCache>
            </c:strRef>
          </c:cat>
          <c:val>
            <c:numRef>
              <c:f>Sheet1!$B$2:$B$5</c:f>
              <c:numCache>
                <c:formatCode>General</c:formatCode>
                <c:ptCount val="3"/>
                <c:pt idx="0">
                  <c:v>5.33E-2</c:v>
                </c:pt>
                <c:pt idx="1">
                  <c:v>3.78E-2</c:v>
                </c:pt>
                <c:pt idx="2">
                  <c:v>0.21429999999999999</c:v>
                </c:pt>
              </c:numCache>
            </c:numRef>
          </c:val>
          <c:smooth val="0"/>
          <c:extLst>
            <c:ext xmlns:c16="http://schemas.microsoft.com/office/drawing/2014/chart" uri="{C3380CC4-5D6E-409C-BE32-E72D297353CC}">
              <c16:uniqueId val="{00000000-8713-404E-B93E-FA0565B6F564}"/>
            </c:ext>
          </c:extLst>
        </c:ser>
        <c:ser>
          <c:idx val="1"/>
          <c:order val="1"/>
          <c:tx>
            <c:strRef>
              <c:f>Sheet1!$C$1</c:f>
              <c:strCache>
                <c:ptCount val="1"/>
                <c:pt idx="0">
                  <c:v>UserCF+数据过滤</c:v>
                </c:pt>
              </c:strCache>
            </c:strRef>
          </c:tx>
          <c:spPr>
            <a:ln w="28575" cap="rnd">
              <a:solidFill>
                <a:schemeClr val="accent2"/>
              </a:solidFill>
              <a:round/>
            </a:ln>
            <a:effectLst/>
          </c:spPr>
          <c:marker>
            <c:symbol val="none"/>
          </c:marker>
          <c:cat>
            <c:strRef>
              <c:f>Sheet1!$A$2:$A$5</c:f>
              <c:strCache>
                <c:ptCount val="3"/>
                <c:pt idx="0">
                  <c:v>准确率</c:v>
                </c:pt>
                <c:pt idx="1">
                  <c:v>召回率</c:v>
                </c:pt>
                <c:pt idx="2">
                  <c:v>覆盖率</c:v>
                </c:pt>
              </c:strCache>
            </c:strRef>
          </c:cat>
          <c:val>
            <c:numRef>
              <c:f>Sheet1!$C$2:$C$5</c:f>
              <c:numCache>
                <c:formatCode>General</c:formatCode>
                <c:ptCount val="3"/>
                <c:pt idx="0">
                  <c:v>0.11269999999999999</c:v>
                </c:pt>
                <c:pt idx="1">
                  <c:v>6.3200000000000006E-2</c:v>
                </c:pt>
                <c:pt idx="2">
                  <c:v>0.16320000000000001</c:v>
                </c:pt>
              </c:numCache>
            </c:numRef>
          </c:val>
          <c:smooth val="0"/>
          <c:extLst>
            <c:ext xmlns:c16="http://schemas.microsoft.com/office/drawing/2014/chart" uri="{C3380CC4-5D6E-409C-BE32-E72D297353CC}">
              <c16:uniqueId val="{00000001-8713-404E-B93E-FA0565B6F564}"/>
            </c:ext>
          </c:extLst>
        </c:ser>
        <c:ser>
          <c:idx val="2"/>
          <c:order val="2"/>
          <c:tx>
            <c:strRef>
              <c:f>Sheet1!$D$1</c:f>
              <c:strCache>
                <c:ptCount val="1"/>
                <c:pt idx="0">
                  <c:v>ALS矩阵分解</c:v>
                </c:pt>
              </c:strCache>
            </c:strRef>
          </c:tx>
          <c:spPr>
            <a:ln w="28575" cap="rnd">
              <a:solidFill>
                <a:schemeClr val="accent3"/>
              </a:solidFill>
              <a:round/>
            </a:ln>
            <a:effectLst/>
          </c:spPr>
          <c:marker>
            <c:symbol val="none"/>
          </c:marker>
          <c:cat>
            <c:strRef>
              <c:f>Sheet1!$A$2:$A$5</c:f>
              <c:strCache>
                <c:ptCount val="3"/>
                <c:pt idx="0">
                  <c:v>准确率</c:v>
                </c:pt>
                <c:pt idx="1">
                  <c:v>召回率</c:v>
                </c:pt>
                <c:pt idx="2">
                  <c:v>覆盖率</c:v>
                </c:pt>
              </c:strCache>
            </c:strRef>
          </c:cat>
          <c:val>
            <c:numRef>
              <c:f>Sheet1!$D$2:$D$5</c:f>
              <c:numCache>
                <c:formatCode>General</c:formatCode>
                <c:ptCount val="3"/>
                <c:pt idx="0">
                  <c:v>0.18720000000000001</c:v>
                </c:pt>
                <c:pt idx="1">
                  <c:v>0.1045</c:v>
                </c:pt>
                <c:pt idx="2">
                  <c:v>0.12559999999999999</c:v>
                </c:pt>
              </c:numCache>
            </c:numRef>
          </c:val>
          <c:smooth val="0"/>
          <c:extLst>
            <c:ext xmlns:c16="http://schemas.microsoft.com/office/drawing/2014/chart" uri="{C3380CC4-5D6E-409C-BE32-E72D297353CC}">
              <c16:uniqueId val="{00000002-8713-404E-B93E-FA0565B6F564}"/>
            </c:ext>
          </c:extLst>
        </c:ser>
        <c:dLbls>
          <c:showLegendKey val="0"/>
          <c:showVal val="0"/>
          <c:showCatName val="0"/>
          <c:showSerName val="0"/>
          <c:showPercent val="0"/>
          <c:showBubbleSize val="0"/>
        </c:dLbls>
        <c:smooth val="0"/>
        <c:axId val="-1577000032"/>
        <c:axId val="-1577005472"/>
      </c:lineChart>
      <c:catAx>
        <c:axId val="-157700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77005472"/>
        <c:crosses val="autoZero"/>
        <c:auto val="1"/>
        <c:lblAlgn val="ctr"/>
        <c:lblOffset val="100"/>
        <c:noMultiLvlLbl val="0"/>
      </c:catAx>
      <c:valAx>
        <c:axId val="-1577005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77000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CF015-DC99-4D9F-8DB9-4E23C46C4070}" type="datetimeFigureOut">
              <a:rPr lang="zh-CN" altLang="en-US" smtClean="0"/>
              <a:t>2018/6/17</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D82E0-857E-4B6D-954D-4A320C21048A}" type="slidenum">
              <a:rPr lang="zh-CN" altLang="en-US" smtClean="0"/>
              <a:t>‹#›</a:t>
            </a:fld>
            <a:endParaRPr lang="zh-CN" altLang="en-US"/>
          </a:p>
        </p:txBody>
      </p:sp>
    </p:spTree>
    <p:extLst>
      <p:ext uri="{BB962C8B-B14F-4D97-AF65-F5344CB8AC3E}">
        <p14:creationId xmlns:p14="http://schemas.microsoft.com/office/powerpoint/2010/main" val="290908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a:t>
            </a:fld>
            <a:endParaRPr lang="zh-CN" altLang="en-US"/>
          </a:p>
        </p:txBody>
      </p:sp>
    </p:spTree>
    <p:extLst>
      <p:ext uri="{BB962C8B-B14F-4D97-AF65-F5344CB8AC3E}">
        <p14:creationId xmlns:p14="http://schemas.microsoft.com/office/powerpoint/2010/main" val="395044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10</a:t>
            </a:fld>
            <a:endParaRPr lang="zh-CN" altLang="en-US"/>
          </a:p>
        </p:txBody>
      </p:sp>
    </p:spTree>
    <p:extLst>
      <p:ext uri="{BB962C8B-B14F-4D97-AF65-F5344CB8AC3E}">
        <p14:creationId xmlns:p14="http://schemas.microsoft.com/office/powerpoint/2010/main" val="4133218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11</a:t>
            </a:fld>
            <a:endParaRPr lang="zh-CN" altLang="en-US"/>
          </a:p>
        </p:txBody>
      </p:sp>
    </p:spTree>
    <p:extLst>
      <p:ext uri="{BB962C8B-B14F-4D97-AF65-F5344CB8AC3E}">
        <p14:creationId xmlns:p14="http://schemas.microsoft.com/office/powerpoint/2010/main" val="409804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12</a:t>
            </a:fld>
            <a:endParaRPr lang="zh-CN" altLang="en-US"/>
          </a:p>
        </p:txBody>
      </p:sp>
    </p:spTree>
    <p:extLst>
      <p:ext uri="{BB962C8B-B14F-4D97-AF65-F5344CB8AC3E}">
        <p14:creationId xmlns:p14="http://schemas.microsoft.com/office/powerpoint/2010/main" val="2081462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13</a:t>
            </a:fld>
            <a:endParaRPr lang="zh-CN" altLang="en-US"/>
          </a:p>
        </p:txBody>
      </p:sp>
    </p:spTree>
    <p:extLst>
      <p:ext uri="{BB962C8B-B14F-4D97-AF65-F5344CB8AC3E}">
        <p14:creationId xmlns:p14="http://schemas.microsoft.com/office/powerpoint/2010/main" val="2521018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14</a:t>
            </a:fld>
            <a:endParaRPr lang="zh-CN" altLang="en-US"/>
          </a:p>
        </p:txBody>
      </p:sp>
    </p:spTree>
    <p:extLst>
      <p:ext uri="{BB962C8B-B14F-4D97-AF65-F5344CB8AC3E}">
        <p14:creationId xmlns:p14="http://schemas.microsoft.com/office/powerpoint/2010/main" val="3908645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15</a:t>
            </a:fld>
            <a:endParaRPr lang="zh-CN" altLang="en-US"/>
          </a:p>
        </p:txBody>
      </p:sp>
    </p:spTree>
    <p:extLst>
      <p:ext uri="{BB962C8B-B14F-4D97-AF65-F5344CB8AC3E}">
        <p14:creationId xmlns:p14="http://schemas.microsoft.com/office/powerpoint/2010/main" val="399197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16</a:t>
            </a:fld>
            <a:endParaRPr lang="zh-CN" altLang="en-US"/>
          </a:p>
        </p:txBody>
      </p:sp>
    </p:spTree>
    <p:extLst>
      <p:ext uri="{BB962C8B-B14F-4D97-AF65-F5344CB8AC3E}">
        <p14:creationId xmlns:p14="http://schemas.microsoft.com/office/powerpoint/2010/main" val="3367628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17</a:t>
            </a:fld>
            <a:endParaRPr lang="zh-CN" altLang="en-US"/>
          </a:p>
        </p:txBody>
      </p:sp>
    </p:spTree>
    <p:extLst>
      <p:ext uri="{BB962C8B-B14F-4D97-AF65-F5344CB8AC3E}">
        <p14:creationId xmlns:p14="http://schemas.microsoft.com/office/powerpoint/2010/main" val="1820384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18</a:t>
            </a:fld>
            <a:endParaRPr lang="zh-CN" altLang="en-US"/>
          </a:p>
        </p:txBody>
      </p:sp>
    </p:spTree>
    <p:extLst>
      <p:ext uri="{BB962C8B-B14F-4D97-AF65-F5344CB8AC3E}">
        <p14:creationId xmlns:p14="http://schemas.microsoft.com/office/powerpoint/2010/main" val="4292997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19</a:t>
            </a:fld>
            <a:endParaRPr lang="zh-CN" altLang="en-US"/>
          </a:p>
        </p:txBody>
      </p:sp>
    </p:spTree>
    <p:extLst>
      <p:ext uri="{BB962C8B-B14F-4D97-AF65-F5344CB8AC3E}">
        <p14:creationId xmlns:p14="http://schemas.microsoft.com/office/powerpoint/2010/main" val="76364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a:t>
            </a:fld>
            <a:endParaRPr lang="zh-CN" altLang="en-US"/>
          </a:p>
        </p:txBody>
      </p:sp>
    </p:spTree>
    <p:extLst>
      <p:ext uri="{BB962C8B-B14F-4D97-AF65-F5344CB8AC3E}">
        <p14:creationId xmlns:p14="http://schemas.microsoft.com/office/powerpoint/2010/main" val="193245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20</a:t>
            </a:fld>
            <a:endParaRPr lang="zh-CN" altLang="en-US"/>
          </a:p>
        </p:txBody>
      </p:sp>
    </p:spTree>
    <p:extLst>
      <p:ext uri="{BB962C8B-B14F-4D97-AF65-F5344CB8AC3E}">
        <p14:creationId xmlns:p14="http://schemas.microsoft.com/office/powerpoint/2010/main" val="788897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21</a:t>
            </a:fld>
            <a:endParaRPr lang="zh-CN" altLang="en-US"/>
          </a:p>
        </p:txBody>
      </p:sp>
    </p:spTree>
    <p:extLst>
      <p:ext uri="{BB962C8B-B14F-4D97-AF65-F5344CB8AC3E}">
        <p14:creationId xmlns:p14="http://schemas.microsoft.com/office/powerpoint/2010/main" val="2436503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22</a:t>
            </a:fld>
            <a:endParaRPr lang="zh-CN" altLang="en-US"/>
          </a:p>
        </p:txBody>
      </p:sp>
    </p:spTree>
    <p:extLst>
      <p:ext uri="{BB962C8B-B14F-4D97-AF65-F5344CB8AC3E}">
        <p14:creationId xmlns:p14="http://schemas.microsoft.com/office/powerpoint/2010/main" val="135169266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23</a:t>
            </a:fld>
            <a:endParaRPr lang="zh-CN" altLang="en-US"/>
          </a:p>
        </p:txBody>
      </p:sp>
    </p:spTree>
    <p:extLst>
      <p:ext uri="{BB962C8B-B14F-4D97-AF65-F5344CB8AC3E}">
        <p14:creationId xmlns:p14="http://schemas.microsoft.com/office/powerpoint/2010/main" val="128208136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24</a:t>
            </a:fld>
            <a:endParaRPr lang="zh-CN" altLang="en-US"/>
          </a:p>
        </p:txBody>
      </p:sp>
    </p:spTree>
    <p:extLst>
      <p:ext uri="{BB962C8B-B14F-4D97-AF65-F5344CB8AC3E}">
        <p14:creationId xmlns:p14="http://schemas.microsoft.com/office/powerpoint/2010/main" val="35263630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25</a:t>
            </a:fld>
            <a:endParaRPr lang="zh-CN" altLang="en-US"/>
          </a:p>
        </p:txBody>
      </p:sp>
    </p:spTree>
    <p:extLst>
      <p:ext uri="{BB962C8B-B14F-4D97-AF65-F5344CB8AC3E}">
        <p14:creationId xmlns:p14="http://schemas.microsoft.com/office/powerpoint/2010/main" val="6667597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26</a:t>
            </a:fld>
            <a:endParaRPr lang="zh-CN" altLang="en-US"/>
          </a:p>
        </p:txBody>
      </p:sp>
    </p:spTree>
    <p:extLst>
      <p:ext uri="{BB962C8B-B14F-4D97-AF65-F5344CB8AC3E}">
        <p14:creationId xmlns:p14="http://schemas.microsoft.com/office/powerpoint/2010/main" val="39848014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27</a:t>
            </a:fld>
            <a:endParaRPr lang="zh-CN" altLang="en-US"/>
          </a:p>
        </p:txBody>
      </p:sp>
    </p:spTree>
    <p:extLst>
      <p:ext uri="{BB962C8B-B14F-4D97-AF65-F5344CB8AC3E}">
        <p14:creationId xmlns:p14="http://schemas.microsoft.com/office/powerpoint/2010/main" val="341196297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28</a:t>
            </a:fld>
            <a:endParaRPr lang="zh-CN" altLang="en-US"/>
          </a:p>
        </p:txBody>
      </p:sp>
    </p:spTree>
    <p:extLst>
      <p:ext uri="{BB962C8B-B14F-4D97-AF65-F5344CB8AC3E}">
        <p14:creationId xmlns:p14="http://schemas.microsoft.com/office/powerpoint/2010/main" val="325021081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29</a:t>
            </a:fld>
            <a:endParaRPr lang="zh-CN" altLang="en-US"/>
          </a:p>
        </p:txBody>
      </p:sp>
    </p:spTree>
    <p:extLst>
      <p:ext uri="{BB962C8B-B14F-4D97-AF65-F5344CB8AC3E}">
        <p14:creationId xmlns:p14="http://schemas.microsoft.com/office/powerpoint/2010/main" val="246428524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a:t>
            </a:fld>
            <a:endParaRPr lang="zh-CN" altLang="en-US"/>
          </a:p>
        </p:txBody>
      </p:sp>
    </p:spTree>
    <p:extLst>
      <p:ext uri="{BB962C8B-B14F-4D97-AF65-F5344CB8AC3E}">
        <p14:creationId xmlns:p14="http://schemas.microsoft.com/office/powerpoint/2010/main" val="3993451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30</a:t>
            </a:fld>
            <a:endParaRPr lang="zh-CN" altLang="en-US"/>
          </a:p>
        </p:txBody>
      </p:sp>
    </p:spTree>
    <p:extLst>
      <p:ext uri="{BB962C8B-B14F-4D97-AF65-F5344CB8AC3E}">
        <p14:creationId xmlns:p14="http://schemas.microsoft.com/office/powerpoint/2010/main" val="260282917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31</a:t>
            </a:fld>
            <a:endParaRPr lang="zh-CN" altLang="en-US"/>
          </a:p>
        </p:txBody>
      </p:sp>
    </p:spTree>
    <p:extLst>
      <p:ext uri="{BB962C8B-B14F-4D97-AF65-F5344CB8AC3E}">
        <p14:creationId xmlns:p14="http://schemas.microsoft.com/office/powerpoint/2010/main" val="336212306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32</a:t>
            </a:fld>
            <a:endParaRPr lang="zh-CN" altLang="en-US"/>
          </a:p>
        </p:txBody>
      </p:sp>
    </p:spTree>
    <p:extLst>
      <p:ext uri="{BB962C8B-B14F-4D97-AF65-F5344CB8AC3E}">
        <p14:creationId xmlns:p14="http://schemas.microsoft.com/office/powerpoint/2010/main" val="413181058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33</a:t>
            </a:fld>
            <a:endParaRPr lang="zh-CN" altLang="en-US"/>
          </a:p>
        </p:txBody>
      </p:sp>
    </p:spTree>
    <p:extLst>
      <p:ext uri="{BB962C8B-B14F-4D97-AF65-F5344CB8AC3E}">
        <p14:creationId xmlns:p14="http://schemas.microsoft.com/office/powerpoint/2010/main" val="2620458393"/>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34</a:t>
            </a:fld>
            <a:endParaRPr lang="zh-CN" altLang="en-US"/>
          </a:p>
        </p:txBody>
      </p:sp>
    </p:spTree>
    <p:extLst>
      <p:ext uri="{BB962C8B-B14F-4D97-AF65-F5344CB8AC3E}">
        <p14:creationId xmlns:p14="http://schemas.microsoft.com/office/powerpoint/2010/main" val="81767509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35</a:t>
            </a:fld>
            <a:endParaRPr lang="zh-CN" altLang="en-US"/>
          </a:p>
        </p:txBody>
      </p:sp>
    </p:spTree>
    <p:extLst>
      <p:ext uri="{BB962C8B-B14F-4D97-AF65-F5344CB8AC3E}">
        <p14:creationId xmlns:p14="http://schemas.microsoft.com/office/powerpoint/2010/main" val="350622254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36</a:t>
            </a:fld>
            <a:endParaRPr lang="zh-CN" altLang="en-US"/>
          </a:p>
        </p:txBody>
      </p:sp>
    </p:spTree>
    <p:extLst>
      <p:ext uri="{BB962C8B-B14F-4D97-AF65-F5344CB8AC3E}">
        <p14:creationId xmlns:p14="http://schemas.microsoft.com/office/powerpoint/2010/main" val="1847198286"/>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37</a:t>
            </a:fld>
            <a:endParaRPr lang="zh-CN" altLang="en-US"/>
          </a:p>
        </p:txBody>
      </p:sp>
    </p:spTree>
    <p:extLst>
      <p:ext uri="{BB962C8B-B14F-4D97-AF65-F5344CB8AC3E}">
        <p14:creationId xmlns:p14="http://schemas.microsoft.com/office/powerpoint/2010/main" val="199342913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38</a:t>
            </a:fld>
            <a:endParaRPr lang="zh-CN" altLang="en-US"/>
          </a:p>
        </p:txBody>
      </p:sp>
    </p:spTree>
    <p:extLst>
      <p:ext uri="{BB962C8B-B14F-4D97-AF65-F5344CB8AC3E}">
        <p14:creationId xmlns:p14="http://schemas.microsoft.com/office/powerpoint/2010/main" val="2784769827"/>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39</a:t>
            </a:fld>
            <a:endParaRPr lang="zh-CN" altLang="en-US"/>
          </a:p>
        </p:txBody>
      </p:sp>
    </p:spTree>
    <p:extLst>
      <p:ext uri="{BB962C8B-B14F-4D97-AF65-F5344CB8AC3E}">
        <p14:creationId xmlns:p14="http://schemas.microsoft.com/office/powerpoint/2010/main" val="354470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4</a:t>
            </a:fld>
            <a:endParaRPr lang="zh-CN" altLang="en-US"/>
          </a:p>
        </p:txBody>
      </p:sp>
    </p:spTree>
    <p:extLst>
      <p:ext uri="{BB962C8B-B14F-4D97-AF65-F5344CB8AC3E}">
        <p14:creationId xmlns:p14="http://schemas.microsoft.com/office/powerpoint/2010/main" val="1413605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40</a:t>
            </a:fld>
            <a:endParaRPr lang="zh-CN" altLang="en-US"/>
          </a:p>
        </p:txBody>
      </p:sp>
    </p:spTree>
    <p:extLst>
      <p:ext uri="{BB962C8B-B14F-4D97-AF65-F5344CB8AC3E}">
        <p14:creationId xmlns:p14="http://schemas.microsoft.com/office/powerpoint/2010/main" val="268613868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41</a:t>
            </a:fld>
            <a:endParaRPr lang="zh-CN" altLang="en-US"/>
          </a:p>
        </p:txBody>
      </p:sp>
    </p:spTree>
    <p:extLst>
      <p:ext uri="{BB962C8B-B14F-4D97-AF65-F5344CB8AC3E}">
        <p14:creationId xmlns:p14="http://schemas.microsoft.com/office/powerpoint/2010/main" val="3555179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5</a:t>
            </a:fld>
            <a:endParaRPr lang="zh-CN" altLang="en-US"/>
          </a:p>
        </p:txBody>
      </p:sp>
    </p:spTree>
    <p:extLst>
      <p:ext uri="{BB962C8B-B14F-4D97-AF65-F5344CB8AC3E}">
        <p14:creationId xmlns:p14="http://schemas.microsoft.com/office/powerpoint/2010/main" val="1830297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6</a:t>
            </a:fld>
            <a:endParaRPr lang="zh-CN" altLang="en-US"/>
          </a:p>
        </p:txBody>
      </p:sp>
    </p:spTree>
    <p:extLst>
      <p:ext uri="{BB962C8B-B14F-4D97-AF65-F5344CB8AC3E}">
        <p14:creationId xmlns:p14="http://schemas.microsoft.com/office/powerpoint/2010/main" val="267660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7</a:t>
            </a:fld>
            <a:endParaRPr lang="zh-CN" altLang="en-US"/>
          </a:p>
        </p:txBody>
      </p:sp>
    </p:spTree>
    <p:extLst>
      <p:ext uri="{BB962C8B-B14F-4D97-AF65-F5344CB8AC3E}">
        <p14:creationId xmlns:p14="http://schemas.microsoft.com/office/powerpoint/2010/main" val="3400002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8</a:t>
            </a:fld>
            <a:endParaRPr lang="zh-CN" altLang="en-US"/>
          </a:p>
        </p:txBody>
      </p:sp>
    </p:spTree>
    <p:extLst>
      <p:ext uri="{BB962C8B-B14F-4D97-AF65-F5344CB8AC3E}">
        <p14:creationId xmlns:p14="http://schemas.microsoft.com/office/powerpoint/2010/main" val="3006395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9</a:t>
            </a:fld>
            <a:endParaRPr lang="zh-CN" altLang="en-US"/>
          </a:p>
        </p:txBody>
      </p:sp>
    </p:spTree>
    <p:extLst>
      <p:ext uri="{BB962C8B-B14F-4D97-AF65-F5344CB8AC3E}">
        <p14:creationId xmlns:p14="http://schemas.microsoft.com/office/powerpoint/2010/main" val="3483674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06739"/>
      </p:ext>
    </p:extLst>
  </p:cSld>
  <p:clrMapOvr>
    <a:masterClrMapping/>
  </p:clrMapOvr>
  <p:transition spd="slow" advTm="0">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0130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923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6891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60558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7532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8069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8944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353961"/>
      </p:ext>
    </p:extLst>
  </p:cSld>
  <p:clrMapOvr>
    <a:masterClrMapping/>
  </p:clrMapOvr>
  <p:transition spd="slow" advTm="0">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cxnSp>
        <p:nvCxnSpPr>
          <p:cNvPr id="4" name="直接连接符 3"/>
          <p:cNvCxnSpPr/>
          <p:nvPr/>
        </p:nvCxnSpPr>
        <p:spPr>
          <a:xfrm>
            <a:off x="791652" y="995669"/>
            <a:ext cx="756069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50148" y="210018"/>
            <a:ext cx="649221" cy="785652"/>
            <a:chOff x="2139977" y="355789"/>
            <a:chExt cx="649221" cy="589239"/>
          </a:xfrm>
        </p:grpSpPr>
        <p:sp>
          <p:nvSpPr>
            <p:cNvPr id="6" name="六边形 5"/>
            <p:cNvSpPr>
              <a:spLocks noChangeAspect="1"/>
            </p:cNvSpPr>
            <p:nvPr/>
          </p:nvSpPr>
          <p:spPr>
            <a:xfrm rot="5400000">
              <a:off x="2169969" y="380409"/>
              <a:ext cx="589239" cy="540000"/>
            </a:xfrm>
            <a:prstGeom prst="hexagon">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dirty="0"/>
            </a:p>
          </p:txBody>
        </p:sp>
        <p:sp>
          <p:nvSpPr>
            <p:cNvPr id="7" name="TextBox 6"/>
            <p:cNvSpPr txBox="1"/>
            <p:nvPr/>
          </p:nvSpPr>
          <p:spPr>
            <a:xfrm>
              <a:off x="2139977" y="496520"/>
              <a:ext cx="649221" cy="230833"/>
            </a:xfrm>
            <a:prstGeom prst="rect">
              <a:avLst/>
            </a:prstGeom>
            <a:noFill/>
          </p:spPr>
          <p:txBody>
            <a:bodyPr wrap="square" rtlCol="0">
              <a:spAutoFit/>
            </a:bodyPr>
            <a:lstStyle/>
            <a:p>
              <a:pPr algn="ctr"/>
              <a:r>
                <a:rPr lang="en-US" altLang="zh-CN" sz="1400" b="1" dirty="0">
                  <a:solidFill>
                    <a:schemeClr val="bg1"/>
                  </a:solidFill>
                  <a:effectLst/>
                </a:rPr>
                <a:t>LOGO</a:t>
              </a:r>
              <a:endParaRPr lang="zh-CN" altLang="en-US" sz="1400" b="1" dirty="0">
                <a:solidFill>
                  <a:schemeClr val="bg1"/>
                </a:solidFill>
                <a:effectLst/>
              </a:endParaRPr>
            </a:p>
          </p:txBody>
        </p:sp>
      </p:grpSp>
    </p:spTree>
    <p:extLst>
      <p:ext uri="{BB962C8B-B14F-4D97-AF65-F5344CB8AC3E}">
        <p14:creationId xmlns:p14="http://schemas.microsoft.com/office/powerpoint/2010/main" val="893514208"/>
      </p:ext>
    </p:extLst>
  </p:cSld>
  <p:clrMapOvr>
    <a:masterClrMapping/>
  </p:clrMapOvr>
  <p:transition spd="slow" advTm="0">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4" y="2130428"/>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6" y="3886201"/>
            <a:ext cx="6400800" cy="1752601"/>
          </a:xfrm>
          <a:prstGeom prst="rect">
            <a:avLst/>
          </a:prstGeom>
        </p:spPr>
        <p:txBody>
          <a:bodyPr/>
          <a:lstStyle>
            <a:lvl1pPr marL="0" indent="0" algn="ctr">
              <a:buNone/>
              <a:defRPr>
                <a:solidFill>
                  <a:schemeClr val="tx1">
                    <a:tint val="75000"/>
                  </a:schemeClr>
                </a:solidFill>
              </a:defRPr>
            </a:lvl1pPr>
            <a:lvl2pPr marL="467003" indent="0" algn="ctr">
              <a:buNone/>
              <a:defRPr>
                <a:solidFill>
                  <a:schemeClr val="tx1">
                    <a:tint val="75000"/>
                  </a:schemeClr>
                </a:solidFill>
              </a:defRPr>
            </a:lvl2pPr>
            <a:lvl3pPr marL="934007" indent="0" algn="ctr">
              <a:buNone/>
              <a:defRPr>
                <a:solidFill>
                  <a:schemeClr val="tx1">
                    <a:tint val="75000"/>
                  </a:schemeClr>
                </a:solidFill>
              </a:defRPr>
            </a:lvl3pPr>
            <a:lvl4pPr marL="1401010" indent="0" algn="ctr">
              <a:buNone/>
              <a:defRPr>
                <a:solidFill>
                  <a:schemeClr val="tx1">
                    <a:tint val="75000"/>
                  </a:schemeClr>
                </a:solidFill>
              </a:defRPr>
            </a:lvl4pPr>
            <a:lvl5pPr marL="1868014" indent="0" algn="ctr">
              <a:buNone/>
              <a:defRPr>
                <a:solidFill>
                  <a:schemeClr val="tx1">
                    <a:tint val="75000"/>
                  </a:schemeClr>
                </a:solidFill>
              </a:defRPr>
            </a:lvl5pPr>
            <a:lvl6pPr marL="2335018" indent="0" algn="ctr">
              <a:buNone/>
              <a:defRPr>
                <a:solidFill>
                  <a:schemeClr val="tx1">
                    <a:tint val="75000"/>
                  </a:schemeClr>
                </a:solidFill>
              </a:defRPr>
            </a:lvl6pPr>
            <a:lvl7pPr marL="2802021" indent="0" algn="ctr">
              <a:buNone/>
              <a:defRPr>
                <a:solidFill>
                  <a:schemeClr val="tx1">
                    <a:tint val="75000"/>
                  </a:schemeClr>
                </a:solidFill>
              </a:defRPr>
            </a:lvl7pPr>
            <a:lvl8pPr marL="3269025" indent="0" algn="ctr">
              <a:buNone/>
              <a:defRPr>
                <a:solidFill>
                  <a:schemeClr val="tx1">
                    <a:tint val="75000"/>
                  </a:schemeClr>
                </a:solidFill>
              </a:defRPr>
            </a:lvl8pPr>
            <a:lvl9pPr marL="373602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1" y="6356358"/>
            <a:ext cx="2133600" cy="365124"/>
          </a:xfrm>
          <a:prstGeom prst="rect">
            <a:avLst/>
          </a:prstGeom>
        </p:spPr>
        <p:txBody>
          <a:bodyPr/>
          <a:lstStyle/>
          <a:p>
            <a:fld id="{AA9DEA7D-37C7-4F58-B5FB-1C5A7A96140B}" type="datetimeFigureOut">
              <a:rPr lang="zh-CN" altLang="en-US" smtClean="0"/>
              <a:t>2018/6/17</a:t>
            </a:fld>
            <a:endParaRPr lang="zh-CN" altLang="en-US"/>
          </a:p>
        </p:txBody>
      </p:sp>
      <p:sp>
        <p:nvSpPr>
          <p:cNvPr id="5" name="页脚占位符 4"/>
          <p:cNvSpPr>
            <a:spLocks noGrp="1"/>
          </p:cNvSpPr>
          <p:nvPr>
            <p:ph type="ftr" sz="quarter" idx="11"/>
          </p:nvPr>
        </p:nvSpPr>
        <p:spPr>
          <a:xfrm>
            <a:off x="3124206" y="6356358"/>
            <a:ext cx="2895600" cy="36512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8"/>
            <a:ext cx="2133600" cy="365124"/>
          </a:xfrm>
          <a:prstGeom prst="rect">
            <a:avLst/>
          </a:prstGeom>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2998903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lvl5pPr latinLnBrk="0">
              <a:defRPr lang="zh-CN"/>
            </a:lvl5pPr>
            <a:lvl6pPr latinLnBrk="0">
              <a:defRPr lang="zh-CN"/>
            </a:lvl6pPr>
            <a:lvl7pPr latinLnBrk="0">
              <a:defRPr lang="zh-CN" baseline="0"/>
            </a:lvl7pPr>
            <a:lvl8pPr latinLnBrk="0">
              <a:defRPr lang="zh-CN" baseline="0"/>
            </a:lvl8pPr>
            <a:lvl9pPr latinLnBrk="0">
              <a:defRPr lang="zh-CN" baseline="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AA9DEA7D-37C7-4F58-B5FB-1C5A7A96140B}" type="datetimeFigureOut">
              <a:rPr lang="zh-CN" altLang="en-US" smtClean="0"/>
              <a:t>2018/6/17</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10190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550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9831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8483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41011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043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ransition spd="slow" advTm="0">
    <p:cove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2018/6/17</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209994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40.xml"/><Relationship Id="rId1" Type="http://schemas.openxmlformats.org/officeDocument/2006/relationships/slideLayout" Target="../slideLayouts/slideLayout5.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梯形 6"/>
          <p:cNvSpPr/>
          <p:nvPr/>
        </p:nvSpPr>
        <p:spPr>
          <a:xfrm>
            <a:off x="3250407" y="3750469"/>
            <a:ext cx="2643188" cy="528638"/>
          </a:xfrm>
          <a:prstGeom prst="trapezoi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4036220"/>
            <a:ext cx="9144000" cy="1964531"/>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梯形 4"/>
          <p:cNvSpPr/>
          <p:nvPr/>
        </p:nvSpPr>
        <p:spPr>
          <a:xfrm flipV="1">
            <a:off x="3377313" y="3750470"/>
            <a:ext cx="2389374" cy="614363"/>
          </a:xfrm>
          <a:prstGeom prst="trapezoid">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359953" y="4418587"/>
            <a:ext cx="8424101" cy="584775"/>
          </a:xfrm>
          <a:prstGeom prst="rect">
            <a:avLst/>
          </a:prstGeom>
          <a:noFill/>
        </p:spPr>
        <p:txBody>
          <a:bodyPr wrap="none" rtlCol="0">
            <a:spAutoFit/>
          </a:bodyPr>
          <a:lstStyle/>
          <a:p>
            <a:pPr algn="ctr"/>
            <a:r>
              <a:rPr lang="zh-CN" altLang="en-US" sz="3200" b="1" dirty="0">
                <a:solidFill>
                  <a:schemeClr val="bg1"/>
                </a:solidFill>
                <a:latin typeface="等线 Light" panose="02010600030101010101" pitchFamily="2" charset="-122"/>
                <a:ea typeface="等线 Light" panose="02010600030101010101" pitchFamily="2" charset="-122"/>
              </a:rPr>
              <a:t>基于协同过滤的个性化旅游景点推荐系统实现</a:t>
            </a:r>
          </a:p>
        </p:txBody>
      </p:sp>
      <p:sp>
        <p:nvSpPr>
          <p:cNvPr id="14" name="TextBox 976"/>
          <p:cNvSpPr txBox="1"/>
          <p:nvPr/>
        </p:nvSpPr>
        <p:spPr>
          <a:xfrm>
            <a:off x="2343662" y="5209714"/>
            <a:ext cx="4456669" cy="415498"/>
          </a:xfrm>
          <a:prstGeom prst="rect">
            <a:avLst/>
          </a:prstGeom>
          <a:noFill/>
        </p:spPr>
        <p:txBody>
          <a:bodyPr wrap="none" rtlCol="0">
            <a:spAutoFit/>
          </a:bodyPr>
          <a:lstStyle/>
          <a:p>
            <a:pPr algn="ctr"/>
            <a:r>
              <a:rPr lang="zh-CN" altLang="en-US" sz="2100" dirty="0">
                <a:solidFill>
                  <a:schemeClr val="bg1"/>
                </a:solidFill>
                <a:latin typeface="微软雅黑" pitchFamily="34" charset="-122"/>
                <a:ea typeface="微软雅黑" pitchFamily="34" charset="-122"/>
              </a:rPr>
              <a:t>组长：刘忠凯 </a:t>
            </a:r>
            <a:r>
              <a:rPr lang="en-US" altLang="zh-CN" sz="2100" dirty="0">
                <a:solidFill>
                  <a:schemeClr val="bg1"/>
                </a:solidFill>
                <a:latin typeface="微软雅黑" pitchFamily="34" charset="-122"/>
                <a:ea typeface="微软雅黑" pitchFamily="34" charset="-122"/>
              </a:rPr>
              <a:t>| </a:t>
            </a:r>
            <a:r>
              <a:rPr lang="zh-CN" altLang="en-US" sz="2100" dirty="0">
                <a:solidFill>
                  <a:schemeClr val="bg1"/>
                </a:solidFill>
                <a:latin typeface="微软雅黑" pitchFamily="34" charset="-122"/>
                <a:ea typeface="微软雅黑" pitchFamily="34" charset="-122"/>
              </a:rPr>
              <a:t>组员：糜伟、李宝全</a:t>
            </a:r>
          </a:p>
        </p:txBody>
      </p:sp>
    </p:spTree>
    <p:extLst>
      <p:ext uri="{BB962C8B-B14F-4D97-AF65-F5344CB8AC3E}">
        <p14:creationId xmlns:p14="http://schemas.microsoft.com/office/powerpoint/2010/main" val="573369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097886" y="1361483"/>
            <a:ext cx="1369605"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数据清洗规则</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1400989" y="2495619"/>
            <a:ext cx="6326193" cy="3442094"/>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200000"/>
              </a:lnSpc>
              <a:buFont typeface="Wingdings" panose="05000000000000000000" pitchFamily="2" charset="2"/>
              <a:buChar char="l"/>
            </a:pPr>
            <a:r>
              <a:rPr lang="zh-CN" altLang="en-US" sz="1600" dirty="0"/>
              <a:t>从原始照片数据集中提取具有</a:t>
            </a:r>
            <a:r>
              <a:rPr lang="en-US" altLang="zh-CN" sz="1600" dirty="0"/>
              <a:t>GEO</a:t>
            </a:r>
            <a:r>
              <a:rPr lang="zh-CN" altLang="en-US" sz="1600" dirty="0"/>
              <a:t>信息的照片信息，</a:t>
            </a:r>
            <a:r>
              <a:rPr lang="en-US" altLang="zh-CN" sz="1600" dirty="0"/>
              <a:t>GEO</a:t>
            </a:r>
            <a:r>
              <a:rPr lang="zh-CN" altLang="en-US" sz="1600" dirty="0"/>
              <a:t>信息为照片拍摄地的经纬度信息。</a:t>
            </a:r>
            <a:endParaRPr lang="en-US" altLang="zh-CN" sz="1600" dirty="0"/>
          </a:p>
          <a:p>
            <a:pPr marL="285750" indent="-285750">
              <a:lnSpc>
                <a:spcPct val="200000"/>
              </a:lnSpc>
              <a:buFont typeface="Wingdings" panose="05000000000000000000" pitchFamily="2" charset="2"/>
              <a:buChar char="l"/>
            </a:pPr>
            <a:r>
              <a:rPr lang="zh-CN" altLang="en-US" sz="1600" dirty="0"/>
              <a:t>可以根据经纬度获取坐标点的实际地址，再通过分析实际地址后判断此坐标点是否位于中国。</a:t>
            </a:r>
          </a:p>
          <a:p>
            <a:pPr marL="285750" indent="-285750">
              <a:lnSpc>
                <a:spcPct val="200000"/>
              </a:lnSpc>
              <a:buFont typeface="Wingdings" panose="05000000000000000000" pitchFamily="2" charset="2"/>
              <a:buChar char="l"/>
            </a:pPr>
            <a:r>
              <a:rPr lang="zh-CN" altLang="en-US" sz="1600" dirty="0"/>
              <a:t>可以使用</a:t>
            </a:r>
            <a:r>
              <a:rPr lang="en-US" altLang="zh-CN" sz="1600" dirty="0" err="1"/>
              <a:t>geopy</a:t>
            </a:r>
            <a:r>
              <a:rPr lang="zh-CN" altLang="en-US" sz="1600" dirty="0"/>
              <a:t>包来进行经纬度到实际地址的转换。但</a:t>
            </a:r>
            <a:r>
              <a:rPr lang="en-US" altLang="zh-CN" sz="1600" dirty="0" err="1"/>
              <a:t>geopy</a:t>
            </a:r>
            <a:r>
              <a:rPr lang="zh-CN" altLang="en-US" sz="1600" dirty="0"/>
              <a:t>需联网使用，在处理大量数据时非常耗时。所以可以先根据中国的经纬度范围大致筛选，然后使用</a:t>
            </a:r>
            <a:r>
              <a:rPr lang="en-US" altLang="zh-CN" sz="1600" dirty="0" err="1"/>
              <a:t>geopy</a:t>
            </a:r>
            <a:r>
              <a:rPr lang="zh-CN" altLang="en-US" sz="1600" dirty="0"/>
              <a:t>进行精确筛选。</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95338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8655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1400989" y="2495619"/>
            <a:ext cx="6561911" cy="70942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600" dirty="0"/>
              <a:t>       使用</a:t>
            </a:r>
            <a:r>
              <a:rPr lang="en-US" altLang="zh-CN" sz="1600" dirty="0"/>
              <a:t>DBSCAN</a:t>
            </a:r>
            <a:r>
              <a:rPr lang="zh-CN" altLang="en-US" sz="1600" dirty="0"/>
              <a:t>算法，对照片信息聚类，获取景点信息。</a:t>
            </a:r>
            <a:endParaRPr lang="en-US" altLang="zh-CN" sz="1600" dirty="0"/>
          </a:p>
          <a:p>
            <a:endParaRPr lang="zh-CN" altLang="en-US" sz="1600"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3" name="文本框 2"/>
          <p:cNvSpPr txBox="1"/>
          <p:nvPr/>
        </p:nvSpPr>
        <p:spPr>
          <a:xfrm>
            <a:off x="1400989" y="2903294"/>
            <a:ext cx="6350000" cy="2554545"/>
          </a:xfrm>
          <a:prstGeom prst="rect">
            <a:avLst/>
          </a:prstGeom>
          <a:noFill/>
        </p:spPr>
        <p:txBody>
          <a:bodyPr wrap="square" rtlCol="0">
            <a:spAutoFit/>
          </a:bodyPr>
          <a:lstStyle/>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       聚类结果为逻辑景点：由于用户拍摄照片在一个景点内的经纬度差异和景点区域较大造成了景点被聚类为多个小景点。</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       关键参数：</a:t>
            </a:r>
            <a:r>
              <a:rPr lang="el-GR" altLang="zh-CN" sz="1600" dirty="0">
                <a:solidFill>
                  <a:schemeClr val="tx1">
                    <a:lumMod val="75000"/>
                    <a:lumOff val="25000"/>
                  </a:schemeClr>
                </a:solidFill>
                <a:latin typeface="微软雅黑" pitchFamily="34" charset="-122"/>
                <a:ea typeface="微软雅黑" pitchFamily="34" charset="-122"/>
              </a:rPr>
              <a:t>ϵ, </a:t>
            </a:r>
            <a:r>
              <a:rPr lang="en-US" altLang="zh-CN" sz="1600" dirty="0" err="1">
                <a:solidFill>
                  <a:schemeClr val="tx1">
                    <a:lumMod val="75000"/>
                    <a:lumOff val="25000"/>
                  </a:schemeClr>
                </a:solidFill>
                <a:latin typeface="微软雅黑" pitchFamily="34" charset="-122"/>
                <a:ea typeface="微软雅黑" pitchFamily="34" charset="-122"/>
              </a:rPr>
              <a:t>MinPts</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Arial" panose="020B0604020202020204" pitchFamily="34" charset="0"/>
              <a:buChar char="•"/>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描述了某一样本的邻域距离阈值</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Arial" panose="020B0604020202020204" pitchFamily="34" charset="0"/>
              <a:buChar char="•"/>
            </a:pPr>
            <a:r>
              <a:rPr lang="en-US" altLang="zh-CN" sz="1600" dirty="0" err="1">
                <a:solidFill>
                  <a:schemeClr val="tx1">
                    <a:lumMod val="75000"/>
                    <a:lumOff val="25000"/>
                  </a:schemeClr>
                </a:solidFill>
                <a:latin typeface="微软雅黑" pitchFamily="34" charset="-122"/>
                <a:ea typeface="微软雅黑" pitchFamily="34" charset="-122"/>
              </a:rPr>
              <a:t>MinPts</a:t>
            </a:r>
            <a:r>
              <a:rPr lang="zh-CN" altLang="en-US" sz="1600" dirty="0">
                <a:solidFill>
                  <a:schemeClr val="tx1">
                    <a:lumMod val="75000"/>
                    <a:lumOff val="25000"/>
                  </a:schemeClr>
                </a:solidFill>
                <a:latin typeface="微软雅黑" pitchFamily="34" charset="-122"/>
                <a:ea typeface="微软雅黑" pitchFamily="34" charset="-122"/>
              </a:rPr>
              <a:t>描述了某一样本的距离为</a:t>
            </a:r>
            <a:r>
              <a:rPr lang="en-US" altLang="zh-CN" sz="1600" dirty="0">
                <a:solidFill>
                  <a:schemeClr val="tx1">
                    <a:lumMod val="75000"/>
                    <a:lumOff val="25000"/>
                  </a:schemeClr>
                </a:solidFill>
                <a:latin typeface="微软雅黑" pitchFamily="34" charset="-122"/>
                <a:ea typeface="微软雅黑" pitchFamily="34" charset="-122"/>
              </a:rPr>
              <a:t>ϵ</a:t>
            </a:r>
            <a:r>
              <a:rPr lang="zh-CN" altLang="en-US" sz="1600" dirty="0">
                <a:solidFill>
                  <a:schemeClr val="tx1">
                    <a:lumMod val="75000"/>
                    <a:lumOff val="25000"/>
                  </a:schemeClr>
                </a:solidFill>
                <a:latin typeface="微软雅黑" pitchFamily="34" charset="-122"/>
                <a:ea typeface="微软雅黑" pitchFamily="34" charset="-122"/>
              </a:rPr>
              <a:t>的邻域中样本个数的阈值</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72132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37239" y="1356565"/>
            <a:ext cx="3235500"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0.0005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188422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84115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2868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46341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19602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24036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14257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20718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2360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2413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2166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826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5153</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62FCE171-A9EA-4CC4-9E3D-F974FC4FD35D}"/>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81C56FE6-E474-40BC-A5D4-8D2B1D930B3D}"/>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623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23" y="387906"/>
            <a:ext cx="8793953"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0.0005, 15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24036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14257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422 </a:t>
            </a:r>
            <a:r>
              <a:rPr lang="zh-CN" altLang="en-US" dirty="0">
                <a:solidFill>
                  <a:srgbClr val="0070C0"/>
                </a:solidFill>
              </a:rPr>
              <a:t>个</a:t>
            </a:r>
          </a:p>
        </p:txBody>
      </p:sp>
    </p:spTree>
    <p:extLst>
      <p:ext uri="{BB962C8B-B14F-4D97-AF65-F5344CB8AC3E}">
        <p14:creationId xmlns:p14="http://schemas.microsoft.com/office/powerpoint/2010/main" val="426541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37239" y="1356565"/>
            <a:ext cx="3235500"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0.0007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201559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70978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2708</a:t>
                      </a:r>
                    </a:p>
                  </a:txBody>
                  <a:tcPr marL="7620" marR="7620" marT="7620" marB="0" anchor="ct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16166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26251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12042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22792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9079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1956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718</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4865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EDAB9BDD-E125-47B2-A65E-B43CF124AE6F}"/>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E2CA362D-17CA-4A34-8495-DE301DDE1ACF}"/>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356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906"/>
            <a:ext cx="9144000"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0.0007 , 15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26251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12042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379 </a:t>
            </a:r>
            <a:r>
              <a:rPr lang="zh-CN" altLang="en-US" dirty="0">
                <a:solidFill>
                  <a:srgbClr val="0070C0"/>
                </a:solidFill>
              </a:rPr>
              <a:t>个</a:t>
            </a:r>
          </a:p>
        </p:txBody>
      </p:sp>
    </p:spTree>
    <p:extLst>
      <p:ext uri="{BB962C8B-B14F-4D97-AF65-F5344CB8AC3E}">
        <p14:creationId xmlns:p14="http://schemas.microsoft.com/office/powerpoint/2010/main" val="1430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214431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58106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53104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28276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24824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6001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649</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4480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9" name="标题 8">
            <a:extLst>
              <a:ext uri="{FF2B5EF4-FFF2-40B4-BE49-F238E27FC236}">
                <a16:creationId xmlns:a16="http://schemas.microsoft.com/office/drawing/2014/main" id="{F2CE6226-89E6-4B9C-B57A-8B1B66CF26D3}"/>
              </a:ext>
            </a:extLst>
          </p:cNvPr>
          <p:cNvSpPr>
            <a:spLocks noGrp="1"/>
          </p:cNvSpPr>
          <p:nvPr>
            <p:ph type="title"/>
          </p:nvPr>
        </p:nvSpPr>
        <p:spPr/>
        <p:txBody>
          <a:bodyPr/>
          <a:lstStyle/>
          <a:p>
            <a:r>
              <a:rPr lang="en-US" altLang="zh-CN" dirty="0"/>
              <a:t> </a:t>
            </a:r>
            <a:endParaRPr lang="zh-CN" altLang="en-US" dirty="0"/>
          </a:p>
        </p:txBody>
      </p:sp>
      <p:sp>
        <p:nvSpPr>
          <p:cNvPr id="17" name="标题 1">
            <a:extLst>
              <a:ext uri="{FF2B5EF4-FFF2-40B4-BE49-F238E27FC236}">
                <a16:creationId xmlns:a16="http://schemas.microsoft.com/office/drawing/2014/main" id="{8FB6E9E6-54BE-4EB3-996F-A39D4BD48E5E}"/>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7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79" y="387906"/>
            <a:ext cx="8412241"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0.001 , 15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28277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10016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330 </a:t>
            </a:r>
            <a:r>
              <a:rPr lang="zh-CN" altLang="en-US" dirty="0">
                <a:solidFill>
                  <a:srgbClr val="0070C0"/>
                </a:solidFill>
              </a:rPr>
              <a:t>个</a:t>
            </a:r>
          </a:p>
        </p:txBody>
      </p:sp>
    </p:spTree>
    <p:extLst>
      <p:ext uri="{BB962C8B-B14F-4D97-AF65-F5344CB8AC3E}">
        <p14:creationId xmlns:p14="http://schemas.microsoft.com/office/powerpoint/2010/main" val="376651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234678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37859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1925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58895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32432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1013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27954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1073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3691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1103</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3599</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76BAA386-5E1E-4AA2-9BD5-F175464C7642}"/>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1DE903F-CA32-4783-8143-EEA9B38F4189}"/>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65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36" y="387906"/>
            <a:ext cx="8632928"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0.002 , 15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32432</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 5861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246 </a:t>
            </a:r>
            <a:r>
              <a:rPr lang="zh-CN" altLang="en-US" dirty="0">
                <a:solidFill>
                  <a:srgbClr val="0070C0"/>
                </a:solidFill>
              </a:rPr>
              <a:t>个</a:t>
            </a:r>
          </a:p>
        </p:txBody>
      </p:sp>
    </p:spTree>
    <p:extLst>
      <p:ext uri="{BB962C8B-B14F-4D97-AF65-F5344CB8AC3E}">
        <p14:creationId xmlns:p14="http://schemas.microsoft.com/office/powerpoint/2010/main" val="12820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DDAF2F3-65D9-4B98-BDC0-0D2569606396}"/>
              </a:ext>
            </a:extLst>
          </p:cNvPr>
          <p:cNvSpPr>
            <a:spLocks noGrp="1"/>
          </p:cNvSpPr>
          <p:nvPr>
            <p:ph type="title"/>
          </p:nvPr>
        </p:nvSpPr>
        <p:spPr/>
        <p:txBody>
          <a:bodyPr/>
          <a:lstStyle/>
          <a:p>
            <a:r>
              <a:rPr lang="en-US" altLang="zh-CN" dirty="0"/>
              <a:t> </a:t>
            </a:r>
            <a:endParaRPr lang="zh-CN" altLang="en-US" dirty="0"/>
          </a:p>
        </p:txBody>
      </p:sp>
      <p:sp>
        <p:nvSpPr>
          <p:cNvPr id="8" name="内容占位符 7">
            <a:extLst>
              <a:ext uri="{FF2B5EF4-FFF2-40B4-BE49-F238E27FC236}">
                <a16:creationId xmlns:a16="http://schemas.microsoft.com/office/drawing/2014/main" id="{74BABE18-30FB-4662-93AA-D515B7C36F0F}"/>
              </a:ext>
            </a:extLst>
          </p:cNvPr>
          <p:cNvSpPr>
            <a:spLocks noGrp="1"/>
          </p:cNvSpPr>
          <p:nvPr>
            <p:ph idx="1"/>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E619045-FAA0-4D89-BB88-0F43C45E55A8}"/>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dirty="0">
                <a:latin typeface="微软雅黑" panose="020B0503020204020204" pitchFamily="34" charset="-122"/>
                <a:ea typeface="微软雅黑" panose="020B0503020204020204" pitchFamily="34" charset="-122"/>
              </a:rPr>
              <a:t>系统结构 </a:t>
            </a:r>
            <a:r>
              <a:rPr lang="zh-CN" altLang="en-US" sz="2000" dirty="0">
                <a:latin typeface="微软雅黑" panose="020B0503020204020204" pitchFamily="34" charset="-122"/>
                <a:ea typeface="微软雅黑" panose="020B0503020204020204" pitchFamily="34" charset="-122"/>
              </a:rPr>
              <a:t>系统简介</a:t>
            </a:r>
          </a:p>
        </p:txBody>
      </p:sp>
      <p:cxnSp>
        <p:nvCxnSpPr>
          <p:cNvPr id="13" name="直接连接符 12">
            <a:extLst>
              <a:ext uri="{FF2B5EF4-FFF2-40B4-BE49-F238E27FC236}">
                <a16:creationId xmlns:a16="http://schemas.microsoft.com/office/drawing/2014/main" id="{1EE1397E-9271-451A-BD13-5977887062FE}"/>
              </a:ext>
            </a:extLst>
          </p:cNvPr>
          <p:cNvCxnSpPr>
            <a:cxnSpLocks/>
            <a:stCxn id="14"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八边形 13">
            <a:extLst>
              <a:ext uri="{FF2B5EF4-FFF2-40B4-BE49-F238E27FC236}">
                <a16:creationId xmlns:a16="http://schemas.microsoft.com/office/drawing/2014/main" id="{B0073F9D-1A52-4D88-95D8-9F750398B6EE}"/>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5" name="内容占位符 7">
            <a:extLst>
              <a:ext uri="{FF2B5EF4-FFF2-40B4-BE49-F238E27FC236}">
                <a16:creationId xmlns:a16="http://schemas.microsoft.com/office/drawing/2014/main" id="{B2B35940-197B-4E67-A79B-0290CD263017}"/>
              </a:ext>
            </a:extLst>
          </p:cNvPr>
          <p:cNvSpPr txBox="1">
            <a:spLocks/>
          </p:cNvSpPr>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9pPr>
          </a:lstStyle>
          <a:p>
            <a:pPr marL="0" indent="0">
              <a:buFont typeface="Arial" pitchFamily="34" charset="0"/>
              <a:buNone/>
            </a:pPr>
            <a:r>
              <a:rPr lang="en-US" altLang="zh-CN"/>
              <a:t> </a:t>
            </a:r>
            <a:endParaRPr lang="zh-CN" altLang="en-US" dirty="0"/>
          </a:p>
        </p:txBody>
      </p:sp>
      <p:cxnSp>
        <p:nvCxnSpPr>
          <p:cNvPr id="16" name="直接连接符 15">
            <a:extLst>
              <a:ext uri="{FF2B5EF4-FFF2-40B4-BE49-F238E27FC236}">
                <a16:creationId xmlns:a16="http://schemas.microsoft.com/office/drawing/2014/main" id="{9EE15E73-F878-440B-9F3E-12D32D6A2D7F}"/>
              </a:ext>
            </a:extLst>
          </p:cNvPr>
          <p:cNvCxnSpPr>
            <a:cxnSpLocks/>
          </p:cNvCxnSpPr>
          <p:nvPr/>
        </p:nvCxnSpPr>
        <p:spPr>
          <a:xfrm>
            <a:off x="619983" y="1805372"/>
            <a:ext cx="30545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TextBox 499">
            <a:extLst>
              <a:ext uri="{FF2B5EF4-FFF2-40B4-BE49-F238E27FC236}">
                <a16:creationId xmlns:a16="http://schemas.microsoft.com/office/drawing/2014/main" id="{D272A22C-EF89-4312-89FE-2801F04862AE}"/>
              </a:ext>
            </a:extLst>
          </p:cNvPr>
          <p:cNvSpPr txBox="1"/>
          <p:nvPr/>
        </p:nvSpPr>
        <p:spPr>
          <a:xfrm>
            <a:off x="1500222" y="1402635"/>
            <a:ext cx="217431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TRS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旅游信息推荐系统</a:t>
            </a:r>
          </a:p>
        </p:txBody>
      </p:sp>
      <p:sp>
        <p:nvSpPr>
          <p:cNvPr id="19" name="Freeform 476">
            <a:extLst>
              <a:ext uri="{FF2B5EF4-FFF2-40B4-BE49-F238E27FC236}">
                <a16:creationId xmlns:a16="http://schemas.microsoft.com/office/drawing/2014/main" id="{D9B84EAE-6B88-4799-A9C5-C8C512C00C1C}"/>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0" name="文本框 19">
            <a:extLst>
              <a:ext uri="{FF2B5EF4-FFF2-40B4-BE49-F238E27FC236}">
                <a16:creationId xmlns:a16="http://schemas.microsoft.com/office/drawing/2014/main" id="{98440EF4-38BC-4F4E-8913-2066DD2524D4}"/>
              </a:ext>
            </a:extLst>
          </p:cNvPr>
          <p:cNvSpPr txBox="1"/>
          <p:nvPr/>
        </p:nvSpPr>
        <p:spPr>
          <a:xfrm>
            <a:off x="1400989" y="2311271"/>
            <a:ext cx="6556444" cy="3957622"/>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TRS</a:t>
            </a:r>
            <a:r>
              <a:rPr lang="zh-CN" altLang="en-US" sz="1600" dirty="0">
                <a:solidFill>
                  <a:schemeClr val="tx1">
                    <a:lumMod val="75000"/>
                    <a:lumOff val="25000"/>
                  </a:schemeClr>
                </a:solidFill>
                <a:latin typeface="微软雅黑" pitchFamily="34" charset="-122"/>
                <a:ea typeface="微软雅黑" pitchFamily="34" charset="-122"/>
              </a:rPr>
              <a:t>旅游信息推荐系统，是一个基于照片分享的旅游信息推荐系统。</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系统通过分析用户上传的照片，通过照片的拍摄地点，对照片聚类，从而获取景点信息。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系统通过对用户历史行为（上传过的照片）进行分析，利用建立好的推荐模型向用户推荐景点信息，向用户展示与景点相关的照片和地理位置信息。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TRS</a:t>
            </a:r>
            <a:r>
              <a:rPr lang="zh-CN" altLang="en-US" sz="1600" dirty="0">
                <a:solidFill>
                  <a:schemeClr val="tx1">
                    <a:lumMod val="75000"/>
                    <a:lumOff val="25000"/>
                  </a:schemeClr>
                </a:solidFill>
                <a:latin typeface="微软雅黑" pitchFamily="34" charset="-122"/>
                <a:ea typeface="微软雅黑" pitchFamily="34" charset="-122"/>
              </a:rPr>
              <a:t>旅游信息推荐系统是一个简洁好用，用户交互良好的</a:t>
            </a:r>
            <a:r>
              <a:rPr lang="en-US" altLang="zh-CN" sz="1600" dirty="0">
                <a:solidFill>
                  <a:schemeClr val="tx1">
                    <a:lumMod val="75000"/>
                    <a:lumOff val="25000"/>
                  </a:schemeClr>
                </a:solidFill>
                <a:latin typeface="微软雅黑" pitchFamily="34" charset="-122"/>
                <a:ea typeface="微软雅黑" pitchFamily="34" charset="-122"/>
              </a:rPr>
              <a:t>WEB</a:t>
            </a:r>
            <a:r>
              <a:rPr lang="zh-CN" altLang="en-US" sz="1600" dirty="0">
                <a:solidFill>
                  <a:schemeClr val="tx1">
                    <a:lumMod val="75000"/>
                    <a:lumOff val="25000"/>
                  </a:schemeClr>
                </a:solidFill>
                <a:latin typeface="微软雅黑" pitchFamily="34" charset="-122"/>
                <a:ea typeface="微软雅黑" pitchFamily="34" charset="-122"/>
              </a:rPr>
              <a:t>系统。</a:t>
            </a:r>
          </a:p>
          <a:p>
            <a:pPr>
              <a:lnSpc>
                <a:spcPct val="200000"/>
              </a:lnSpc>
            </a:pP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1" name="圆角矩形 2">
            <a:extLst>
              <a:ext uri="{FF2B5EF4-FFF2-40B4-BE49-F238E27FC236}">
                <a16:creationId xmlns:a16="http://schemas.microsoft.com/office/drawing/2014/main" id="{EEE5590F-1B3E-47FC-9FF3-3434DB1F54DA}"/>
              </a:ext>
            </a:extLst>
          </p:cNvPr>
          <p:cNvSpPr/>
          <p:nvPr/>
        </p:nvSpPr>
        <p:spPr>
          <a:xfrm>
            <a:off x="1116868" y="2186886"/>
            <a:ext cx="6825462" cy="3957622"/>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6791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255076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17461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63887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2056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35608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9834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30044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1110</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09938" y="1356565"/>
            <a:ext cx="173188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2381 </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9D160810-ECCB-4771-A72C-8FEFB2058C6D}"/>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84CDDBD0-F353-4C90-BC72-8C77B7BCE511}"/>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065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72" y="387906"/>
            <a:ext cx="8791055"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0.005 , 15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 3560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 2685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120 </a:t>
            </a:r>
            <a:r>
              <a:rPr lang="zh-CN" altLang="en-US" dirty="0">
                <a:solidFill>
                  <a:srgbClr val="0070C0"/>
                </a:solidFill>
              </a:rPr>
              <a:t>个</a:t>
            </a:r>
          </a:p>
        </p:txBody>
      </p:sp>
    </p:spTree>
    <p:extLst>
      <p:ext uri="{BB962C8B-B14F-4D97-AF65-F5344CB8AC3E}">
        <p14:creationId xmlns:p14="http://schemas.microsoft.com/office/powerpoint/2010/main" val="388788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831147" y="1432739"/>
            <a:ext cx="54886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总结</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3" name="文本框 12">
            <a:extLst>
              <a:ext uri="{FF2B5EF4-FFF2-40B4-BE49-F238E27FC236}">
                <a16:creationId xmlns:a16="http://schemas.microsoft.com/office/drawing/2014/main" id="{7C72F562-1BC8-40EC-BA80-C4380DFA0CAA}"/>
              </a:ext>
            </a:extLst>
          </p:cNvPr>
          <p:cNvSpPr txBox="1"/>
          <p:nvPr/>
        </p:nvSpPr>
        <p:spPr>
          <a:xfrm>
            <a:off x="1447800" y="2138025"/>
            <a:ext cx="6350000" cy="510524"/>
          </a:xfrm>
          <a:prstGeom prst="rect">
            <a:avLst/>
          </a:prstGeom>
          <a:noFill/>
        </p:spPr>
        <p:txBody>
          <a:bodyPr wrap="square" rtlCol="0">
            <a:spAutoFit/>
          </a:bodyPr>
          <a:lstStyle/>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以北京为例，在</a:t>
            </a:r>
            <a:r>
              <a:rPr lang="en-US" altLang="zh-CN" sz="1600" dirty="0">
                <a:solidFill>
                  <a:schemeClr val="tx1">
                    <a:lumMod val="75000"/>
                    <a:lumOff val="25000"/>
                  </a:schemeClr>
                </a:solidFill>
                <a:latin typeface="微软雅黑" pitchFamily="34" charset="-122"/>
                <a:ea typeface="微软雅黑" pitchFamily="34" charset="-122"/>
              </a:rPr>
              <a:t>38293</a:t>
            </a:r>
            <a:r>
              <a:rPr lang="zh-CN" altLang="en-US" sz="1600" dirty="0">
                <a:solidFill>
                  <a:schemeClr val="tx1">
                    <a:lumMod val="75000"/>
                    <a:lumOff val="25000"/>
                  </a:schemeClr>
                </a:solidFill>
                <a:latin typeface="微软雅黑" pitchFamily="34" charset="-122"/>
                <a:ea typeface="微软雅黑" pitchFamily="34" charset="-122"/>
              </a:rPr>
              <a:t>张照片数据中</a:t>
            </a:r>
            <a:endParaRPr lang="en-US" altLang="zh-CN" sz="1600" dirty="0">
              <a:solidFill>
                <a:schemeClr val="tx1">
                  <a:lumMod val="75000"/>
                  <a:lumOff val="25000"/>
                </a:schemeClr>
              </a:solidFill>
              <a:latin typeface="微软雅黑" pitchFamily="34" charset="-122"/>
              <a:ea typeface="微软雅黑" pitchFamily="34" charset="-122"/>
            </a:endParaRPr>
          </a:p>
        </p:txBody>
      </p:sp>
      <p:graphicFrame>
        <p:nvGraphicFramePr>
          <p:cNvPr id="7" name="表格 6">
            <a:extLst>
              <a:ext uri="{FF2B5EF4-FFF2-40B4-BE49-F238E27FC236}">
                <a16:creationId xmlns:a16="http://schemas.microsoft.com/office/drawing/2014/main" id="{C8F3AC35-F836-44F5-A236-9480F825F204}"/>
              </a:ext>
            </a:extLst>
          </p:cNvPr>
          <p:cNvGraphicFramePr>
            <a:graphicFrameLocks noGrp="1"/>
          </p:cNvGraphicFramePr>
          <p:nvPr>
            <p:extLst>
              <p:ext uri="{D42A27DB-BD31-4B8C-83A1-F6EECF244321}">
                <p14:modId xmlns:p14="http://schemas.microsoft.com/office/powerpoint/2010/main" val="1855528702"/>
              </p:ext>
            </p:extLst>
          </p:nvPr>
        </p:nvGraphicFramePr>
        <p:xfrm>
          <a:off x="1524000" y="2867544"/>
          <a:ext cx="6096000" cy="2828940"/>
        </p:xfrm>
        <a:graphic>
          <a:graphicData uri="http://schemas.openxmlformats.org/drawingml/2006/table">
            <a:tbl>
              <a:tblPr firstRow="1" bandRow="1">
                <a:tableStyleId>{5C22544A-7EE6-4342-B048-85BDC9FD1C3A}</a:tableStyleId>
              </a:tblPr>
              <a:tblGrid>
                <a:gridCol w="1524000">
                  <a:extLst>
                    <a:ext uri="{9D8B030D-6E8A-4147-A177-3AD203B41FA5}">
                      <a16:colId xmlns:a16="http://schemas.microsoft.com/office/drawing/2014/main" val="2645935154"/>
                    </a:ext>
                  </a:extLst>
                </a:gridCol>
                <a:gridCol w="1524000">
                  <a:extLst>
                    <a:ext uri="{9D8B030D-6E8A-4147-A177-3AD203B41FA5}">
                      <a16:colId xmlns:a16="http://schemas.microsoft.com/office/drawing/2014/main" val="2885435849"/>
                    </a:ext>
                  </a:extLst>
                </a:gridCol>
                <a:gridCol w="1524000">
                  <a:extLst>
                    <a:ext uri="{9D8B030D-6E8A-4147-A177-3AD203B41FA5}">
                      <a16:colId xmlns:a16="http://schemas.microsoft.com/office/drawing/2014/main" val="1573066691"/>
                    </a:ext>
                  </a:extLst>
                </a:gridCol>
                <a:gridCol w="1524000">
                  <a:extLst>
                    <a:ext uri="{9D8B030D-6E8A-4147-A177-3AD203B41FA5}">
                      <a16:colId xmlns:a16="http://schemas.microsoft.com/office/drawing/2014/main" val="108520113"/>
                    </a:ext>
                  </a:extLst>
                </a:gridCol>
              </a:tblGrid>
              <a:tr h="294018">
                <a:tc gridSpan="2">
                  <a:txBody>
                    <a:bodyPr/>
                    <a:lstStyle/>
                    <a:p>
                      <a:pPr algn="ctr" fontAlgn="ctr"/>
                      <a:r>
                        <a:rPr lang="zh-CN" altLang="en-US" sz="2000" b="0" i="0" u="none" strike="noStrike" dirty="0">
                          <a:solidFill>
                            <a:schemeClr val="bg1"/>
                          </a:solidFill>
                          <a:effectLst/>
                          <a:latin typeface="微软雅黑" panose="020B0503020204020204" pitchFamily="34" charset="-122"/>
                          <a:ea typeface="微软雅黑" panose="020B0503020204020204" pitchFamily="34" charset="-122"/>
                        </a:rPr>
                        <a:t>聚类参数</a:t>
                      </a:r>
                    </a:p>
                  </a:txBody>
                  <a:tcPr marL="7620" marR="7620" marT="7620" marB="0" anchor="ctr"/>
                </a:tc>
                <a:tc hMerge="1">
                  <a:txBody>
                    <a:bodyPr/>
                    <a:lstStyle/>
                    <a:p>
                      <a:endParaRPr lang="zh-CN" altLang="en-US"/>
                    </a:p>
                  </a:txBody>
                  <a:tcPr/>
                </a:tc>
                <a:tc gridSpan="2">
                  <a:txBody>
                    <a:bodyPr/>
                    <a:lstStyle/>
                    <a:p>
                      <a:pPr algn="ctr" fontAlgn="ctr"/>
                      <a:r>
                        <a:rPr lang="zh-CN" altLang="en-US" sz="2000" b="0" i="0" u="none" strike="noStrike" dirty="0">
                          <a:solidFill>
                            <a:schemeClr val="bg1"/>
                          </a:solidFill>
                          <a:effectLst/>
                          <a:latin typeface="微软雅黑" panose="020B0503020204020204" pitchFamily="34" charset="-122"/>
                          <a:ea typeface="微软雅黑" panose="020B0503020204020204" pitchFamily="34" charset="-122"/>
                        </a:rPr>
                        <a:t>聚类结果</a:t>
                      </a:r>
                    </a:p>
                  </a:txBody>
                  <a:tcPr marL="7620" marR="7620" marT="7620" marB="0" anchor="ctr"/>
                </a:tc>
                <a:tc hMerge="1">
                  <a:txBody>
                    <a:bodyPr/>
                    <a:lstStyle/>
                    <a:p>
                      <a:endParaRPr lang="zh-CN" altLang="en-US"/>
                    </a:p>
                  </a:txBody>
                  <a:tcPr/>
                </a:tc>
                <a:extLst>
                  <a:ext uri="{0D108BD9-81ED-4DB2-BD59-A6C34878D82A}">
                    <a16:rowId xmlns:a16="http://schemas.microsoft.com/office/drawing/2014/main" val="422381364"/>
                  </a:ext>
                </a:extLst>
              </a:tr>
              <a:tr h="419420">
                <a:tc>
                  <a:txBody>
                    <a:bodyPr/>
                    <a:lstStyle/>
                    <a:p>
                      <a:pPr algn="ctr" fontAlgn="ctr"/>
                      <a:r>
                        <a:rPr lang="el-GR" sz="2000" b="0" i="0" u="none" strike="noStrike">
                          <a:solidFill>
                            <a:srgbClr val="000000"/>
                          </a:solidFill>
                          <a:effectLst/>
                          <a:latin typeface="微软雅黑" panose="020B0503020204020204" pitchFamily="34" charset="-122"/>
                          <a:ea typeface="微软雅黑" panose="020B0503020204020204" pitchFamily="34" charset="-122"/>
                        </a:rPr>
                        <a:t>ϵ</a:t>
                      </a:r>
                    </a:p>
                  </a:txBody>
                  <a:tcPr marL="7620" marR="7620" marT="7620" marB="0" anchor="ctr"/>
                </a:tc>
                <a:tc>
                  <a:txBody>
                    <a:bodyPr/>
                    <a:lstStyle/>
                    <a:p>
                      <a:pPr algn="ctr" fontAlgn="ctr"/>
                      <a:r>
                        <a:rPr lang="en-US" sz="2000" b="0" i="0" u="none" strike="noStrike">
                          <a:solidFill>
                            <a:srgbClr val="000000"/>
                          </a:solidFill>
                          <a:effectLst/>
                          <a:latin typeface="微软雅黑" panose="020B0503020204020204" pitchFamily="34" charset="-122"/>
                          <a:ea typeface="微软雅黑" panose="020B0503020204020204" pitchFamily="34" charset="-122"/>
                        </a:rPr>
                        <a:t>minPts</a:t>
                      </a:r>
                    </a:p>
                  </a:txBody>
                  <a:tcPr marL="7620" marR="7620" marT="7620" marB="0" anchor="ctr"/>
                </a:tc>
                <a:tc>
                  <a:txBody>
                    <a:bodyPr/>
                    <a:lstStyle/>
                    <a:p>
                      <a:pPr algn="ctr" fontAlgn="ctr"/>
                      <a:r>
                        <a:rPr lang="zh-CN" altLang="en-US" sz="2000" b="0" i="0" u="none" strike="noStrike">
                          <a:solidFill>
                            <a:srgbClr val="000000"/>
                          </a:solidFill>
                          <a:effectLst/>
                          <a:latin typeface="微软雅黑" panose="020B0503020204020204" pitchFamily="34" charset="-122"/>
                          <a:ea typeface="微软雅黑" panose="020B0503020204020204" pitchFamily="34" charset="-122"/>
                        </a:rPr>
                        <a:t>簇数</a:t>
                      </a:r>
                    </a:p>
                  </a:txBody>
                  <a:tcPr marL="7620" marR="7620" marT="7620" marB="0" anchor="ctr"/>
                </a:tc>
                <a:tc>
                  <a:txBody>
                    <a:bodyPr/>
                    <a:lstStyle/>
                    <a:p>
                      <a:pPr algn="ctr" fontAlgn="ctr"/>
                      <a:r>
                        <a:rPr lang="zh-CN" altLang="en-US" sz="2000" b="0" i="0" u="none" strike="noStrike" dirty="0">
                          <a:solidFill>
                            <a:srgbClr val="000000"/>
                          </a:solidFill>
                          <a:effectLst/>
                          <a:latin typeface="微软雅黑" panose="020B0503020204020204" pitchFamily="34" charset="-122"/>
                          <a:ea typeface="微软雅黑" panose="020B0503020204020204" pitchFamily="34" charset="-122"/>
                        </a:rPr>
                        <a:t>噪点率</a:t>
                      </a:r>
                    </a:p>
                  </a:txBody>
                  <a:tcPr marL="7620" marR="7620" marT="7620" marB="0" anchor="ctr"/>
                </a:tc>
                <a:extLst>
                  <a:ext uri="{0D108BD9-81ED-4DB2-BD59-A6C34878D82A}">
                    <a16:rowId xmlns:a16="http://schemas.microsoft.com/office/drawing/2014/main" val="1229724551"/>
                  </a:ext>
                </a:extLst>
              </a:tr>
              <a:tr h="419420">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0.0005</a:t>
                      </a:r>
                    </a:p>
                  </a:txBody>
                  <a:tcPr marL="7620" marR="7620" marT="7620" marB="0" anchor="ctr"/>
                </a:tc>
                <a:tc>
                  <a:txBody>
                    <a:bodyPr/>
                    <a:lstStyle/>
                    <a:p>
                      <a:pPr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15</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422</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37.23</a:t>
                      </a:r>
                    </a:p>
                  </a:txBody>
                  <a:tcPr marL="7620" marR="7620" marT="7620" marB="0" anchor="ctr"/>
                </a:tc>
                <a:extLst>
                  <a:ext uri="{0D108BD9-81ED-4DB2-BD59-A6C34878D82A}">
                    <a16:rowId xmlns:a16="http://schemas.microsoft.com/office/drawing/2014/main" val="483620164"/>
                  </a:ext>
                </a:extLst>
              </a:tr>
              <a:tr h="419420">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0.0007</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15</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379</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31.45</a:t>
                      </a:r>
                    </a:p>
                  </a:txBody>
                  <a:tcPr marL="7620" marR="7620" marT="7620" marB="0" anchor="ctr"/>
                </a:tc>
                <a:extLst>
                  <a:ext uri="{0D108BD9-81ED-4DB2-BD59-A6C34878D82A}">
                    <a16:rowId xmlns:a16="http://schemas.microsoft.com/office/drawing/2014/main" val="473815595"/>
                  </a:ext>
                </a:extLst>
              </a:tr>
              <a:tr h="419420">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0.001</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15</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330</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26.16</a:t>
                      </a:r>
                    </a:p>
                  </a:txBody>
                  <a:tcPr marL="7620" marR="7620" marT="7620" marB="0" anchor="ctr"/>
                </a:tc>
                <a:extLst>
                  <a:ext uri="{0D108BD9-81ED-4DB2-BD59-A6C34878D82A}">
                    <a16:rowId xmlns:a16="http://schemas.microsoft.com/office/drawing/2014/main" val="1399377545"/>
                  </a:ext>
                </a:extLst>
              </a:tr>
              <a:tr h="419420">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0.002</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15</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246</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15.31</a:t>
                      </a:r>
                    </a:p>
                  </a:txBody>
                  <a:tcPr marL="7620" marR="7620" marT="7620" marB="0" anchor="ctr"/>
                </a:tc>
                <a:extLst>
                  <a:ext uri="{0D108BD9-81ED-4DB2-BD59-A6C34878D82A}">
                    <a16:rowId xmlns:a16="http://schemas.microsoft.com/office/drawing/2014/main" val="1114507089"/>
                  </a:ext>
                </a:extLst>
              </a:tr>
              <a:tr h="419420">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0.005</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15</a:t>
                      </a:r>
                    </a:p>
                  </a:txBody>
                  <a:tcPr marL="7620" marR="7620" marT="7620" marB="0" anchor="ctr"/>
                </a:tc>
                <a:tc>
                  <a:txBody>
                    <a:bodyPr/>
                    <a:lstStyle/>
                    <a:p>
                      <a:pPr algn="ctr" fontAlgn="ctr"/>
                      <a:r>
                        <a:rPr lang="en-US" altLang="zh-CN" sz="2000" b="0" i="0" u="none" strike="noStrike">
                          <a:solidFill>
                            <a:srgbClr val="000000"/>
                          </a:solidFill>
                          <a:effectLst/>
                          <a:latin typeface="微软雅黑" panose="020B0503020204020204" pitchFamily="34" charset="-122"/>
                          <a:ea typeface="微软雅黑" panose="020B0503020204020204" pitchFamily="34" charset="-122"/>
                        </a:rPr>
                        <a:t>120</a:t>
                      </a:r>
                    </a:p>
                  </a:txBody>
                  <a:tcPr marL="7620" marR="7620" marT="7620" marB="0" anchor="ctr"/>
                </a:tc>
                <a:tc>
                  <a:txBody>
                    <a:bodyPr/>
                    <a:lstStyle/>
                    <a:p>
                      <a:pPr algn="ctr" fontAlgn="ctr"/>
                      <a:r>
                        <a:rPr lang="en-US" altLang="zh-CN" sz="2000" b="0" i="0" u="none" strike="noStrike" dirty="0">
                          <a:solidFill>
                            <a:srgbClr val="000000"/>
                          </a:solidFill>
                          <a:effectLst/>
                          <a:latin typeface="微软雅黑" panose="020B0503020204020204" pitchFamily="34" charset="-122"/>
                          <a:ea typeface="微软雅黑" panose="020B0503020204020204" pitchFamily="34" charset="-122"/>
                        </a:rPr>
                        <a:t>7.01</a:t>
                      </a:r>
                    </a:p>
                  </a:txBody>
                  <a:tcPr marL="7620" marR="7620" marT="7620" marB="0" anchor="ctr"/>
                </a:tc>
                <a:extLst>
                  <a:ext uri="{0D108BD9-81ED-4DB2-BD59-A6C34878D82A}">
                    <a16:rowId xmlns:a16="http://schemas.microsoft.com/office/drawing/2014/main" val="2141651321"/>
                  </a:ext>
                </a:extLst>
              </a:tr>
            </a:tbl>
          </a:graphicData>
        </a:graphic>
      </p:graphicFrame>
    </p:spTree>
    <p:extLst>
      <p:ext uri="{BB962C8B-B14F-4D97-AF65-F5344CB8AC3E}">
        <p14:creationId xmlns:p14="http://schemas.microsoft.com/office/powerpoint/2010/main" val="237130378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831147" y="1432739"/>
            <a:ext cx="54886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总结</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3" name="文本框 2"/>
          <p:cNvSpPr txBox="1"/>
          <p:nvPr/>
        </p:nvSpPr>
        <p:spPr>
          <a:xfrm>
            <a:off x="1397000" y="2536419"/>
            <a:ext cx="6350000" cy="2554545"/>
          </a:xfrm>
          <a:prstGeom prst="rect">
            <a:avLst/>
          </a:prstGeom>
          <a:noFill/>
        </p:spPr>
        <p:txBody>
          <a:bodyPr wrap="square" rtlCol="0">
            <a:spAutoFit/>
          </a:bodyPr>
          <a:lstStyle/>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在</a:t>
            </a:r>
            <a:r>
              <a:rPr lang="en-US" altLang="zh-CN" sz="1600" dirty="0">
                <a:solidFill>
                  <a:schemeClr val="tx1">
                    <a:lumMod val="75000"/>
                    <a:lumOff val="25000"/>
                  </a:schemeClr>
                </a:solidFill>
                <a:latin typeface="微软雅黑" pitchFamily="34" charset="-122"/>
                <a:ea typeface="微软雅黑" pitchFamily="34" charset="-122"/>
              </a:rPr>
              <a:t>DBSCAN</a:t>
            </a:r>
            <a:r>
              <a:rPr lang="zh-CN" altLang="en-US" sz="1600" dirty="0">
                <a:solidFill>
                  <a:schemeClr val="tx1">
                    <a:lumMod val="75000"/>
                    <a:lumOff val="25000"/>
                  </a:schemeClr>
                </a:solidFill>
                <a:latin typeface="微软雅黑" pitchFamily="34" charset="-122"/>
                <a:ea typeface="微软雅黑" pitchFamily="34" charset="-122"/>
              </a:rPr>
              <a:t>算法中，参数 </a:t>
            </a: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的选择至关重要。</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过大，易导致欠拟合，导致单个景点范围过大，使多个相近的潜在景点被聚类成单个景点</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过小，易导致欠拟合，导致单个景点范围过小，使单个景点分裂成多个小景点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0778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460530" y="2770365"/>
            <a:ext cx="6317602" cy="292881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基于用户对物品的偏好找到相似的物品，然后根据用户的历史偏好，推荐相似的物品给他。</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从计算的角度看，就是将所有用户对某个物品的偏好作为一个向量来计算物品之间的相似度，得到物品的相似物品后，根据用户历史的偏好预测当前用户还没有表示偏好的物品，计算得到一个排序的物品列表作为推荐。</a:t>
            </a:r>
            <a:endParaRPr lang="en-US" altLang="zh-CN" sz="1800" dirty="0"/>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1090438" y="2532188"/>
            <a:ext cx="6963123" cy="3486367"/>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322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4572000" y="2011670"/>
            <a:ext cx="4049998" cy="3275062"/>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zh-CN" altLang="en-US" sz="1800" dirty="0"/>
              <a:t>首先计算出用户</a:t>
            </a:r>
            <a:r>
              <a:rPr lang="en-US" altLang="zh-CN" sz="1800" dirty="0"/>
              <a:t>-</a:t>
            </a:r>
            <a:r>
              <a:rPr lang="zh-CN" altLang="en-US" sz="1800" dirty="0"/>
              <a:t>物品关联矩阵</a:t>
            </a:r>
            <a:endParaRPr lang="en-US" altLang="zh-CN" sz="1800" dirty="0"/>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对于物品 </a:t>
            </a:r>
            <a:r>
              <a:rPr lang="en-US" altLang="zh-CN" sz="1800" dirty="0"/>
              <a:t>A</a:t>
            </a:r>
            <a:r>
              <a:rPr lang="zh-CN" altLang="en-US" sz="1800" dirty="0"/>
              <a:t>，根据所有用户的历史偏好，喜欢物品 </a:t>
            </a:r>
            <a:r>
              <a:rPr lang="en-US" altLang="zh-CN" sz="1800" dirty="0"/>
              <a:t>A </a:t>
            </a:r>
            <a:r>
              <a:rPr lang="zh-CN" altLang="en-US" sz="1800" dirty="0"/>
              <a:t>的用户都喜欢物品 </a:t>
            </a:r>
            <a:r>
              <a:rPr lang="en-US" altLang="zh-CN" sz="1800" dirty="0"/>
              <a:t>C</a:t>
            </a:r>
            <a:r>
              <a:rPr lang="zh-CN" altLang="en-US" sz="1800" dirty="0"/>
              <a:t>，得出物品 </a:t>
            </a:r>
            <a:r>
              <a:rPr lang="en-US" altLang="zh-CN" sz="1800" dirty="0"/>
              <a:t>A </a:t>
            </a:r>
            <a:r>
              <a:rPr lang="zh-CN" altLang="en-US" sz="1800" dirty="0"/>
              <a:t>和物品 </a:t>
            </a:r>
            <a:r>
              <a:rPr lang="en-US" altLang="zh-CN" sz="1800" dirty="0"/>
              <a:t>C </a:t>
            </a:r>
            <a:r>
              <a:rPr lang="zh-CN" altLang="en-US" sz="1800" dirty="0"/>
              <a:t>比较相似，而用户 </a:t>
            </a:r>
            <a:r>
              <a:rPr lang="en-US" altLang="zh-CN" sz="1800" dirty="0"/>
              <a:t>C </a:t>
            </a:r>
            <a:r>
              <a:rPr lang="zh-CN" altLang="en-US" sz="1800" dirty="0"/>
              <a:t>喜欢物品 </a:t>
            </a:r>
            <a:r>
              <a:rPr lang="en-US" altLang="zh-CN" sz="1800" dirty="0"/>
              <a:t>A</a:t>
            </a:r>
            <a:r>
              <a:rPr lang="zh-CN" altLang="en-US" sz="1800" dirty="0"/>
              <a:t>，那么可以推断出用户 </a:t>
            </a:r>
            <a:r>
              <a:rPr lang="en-US" altLang="zh-CN" sz="1800" dirty="0"/>
              <a:t>C </a:t>
            </a:r>
            <a:r>
              <a:rPr lang="zh-CN" altLang="en-US" sz="1800" dirty="0"/>
              <a:t>可能也喜欢物品 </a:t>
            </a:r>
            <a:r>
              <a:rPr lang="en-US" altLang="zh-CN" sz="1800" dirty="0"/>
              <a:t>C</a:t>
            </a:r>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最后向用户</a:t>
            </a:r>
            <a:r>
              <a:rPr lang="en-US" altLang="zh-CN" sz="1800" dirty="0"/>
              <a:t>C</a:t>
            </a:r>
            <a:r>
              <a:rPr lang="zh-CN" altLang="en-US" sz="1800" dirty="0"/>
              <a:t>推荐物品</a:t>
            </a:r>
            <a:r>
              <a:rPr lang="en-US" altLang="zh-CN" sz="1800" dirty="0"/>
              <a:t>C</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3" name="图片 2">
            <a:extLst>
              <a:ext uri="{FF2B5EF4-FFF2-40B4-BE49-F238E27FC236}">
                <a16:creationId xmlns:a16="http://schemas.microsoft.com/office/drawing/2014/main" id="{7E1E87DE-1756-40A9-AE35-B281CC7FFA75}"/>
              </a:ext>
            </a:extLst>
          </p:cNvPr>
          <p:cNvPicPr>
            <a:picLocks noChangeAspect="1"/>
          </p:cNvPicPr>
          <p:nvPr/>
        </p:nvPicPr>
        <p:blipFill>
          <a:blip r:embed="rId3"/>
          <a:stretch>
            <a:fillRect/>
          </a:stretch>
        </p:blipFill>
        <p:spPr>
          <a:xfrm>
            <a:off x="581134" y="2025787"/>
            <a:ext cx="3524250" cy="3171825"/>
          </a:xfrm>
          <a:prstGeom prst="rect">
            <a:avLst/>
          </a:prstGeom>
        </p:spPr>
      </p:pic>
      <p:sp>
        <p:nvSpPr>
          <p:cNvPr id="12" name="TextBox 505">
            <a:extLst>
              <a:ext uri="{FF2B5EF4-FFF2-40B4-BE49-F238E27FC236}">
                <a16:creationId xmlns:a16="http://schemas.microsoft.com/office/drawing/2014/main" id="{106A6268-F8DE-47B1-8F1C-8E4937D167F7}"/>
              </a:ext>
            </a:extLst>
          </p:cNvPr>
          <p:cNvSpPr txBox="1"/>
          <p:nvPr/>
        </p:nvSpPr>
        <p:spPr>
          <a:xfrm>
            <a:off x="760361" y="5825980"/>
            <a:ext cx="7623278" cy="39427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800" dirty="0"/>
              <a:t>根据用户各自不同的历史行为习惯，分析用户喜好，从而实现个性化推荐</a:t>
            </a:r>
            <a:endParaRPr lang="en-US" altLang="zh-CN" sz="1800" dirty="0"/>
          </a:p>
        </p:txBody>
      </p:sp>
    </p:spTree>
    <p:extLst>
      <p:ext uri="{BB962C8B-B14F-4D97-AF65-F5344CB8AC3E}">
        <p14:creationId xmlns:p14="http://schemas.microsoft.com/office/powerpoint/2010/main" val="231886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56350" y="1445760"/>
            <a:ext cx="3315650"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ALS: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基于矩阵分解的协同过滤算法</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2F14C9C-D26C-40C2-B2E4-207CDDCBB052}"/>
                  </a:ext>
                </a:extLst>
              </p:cNvPr>
              <p:cNvSpPr txBox="1"/>
              <p:nvPr/>
            </p:nvSpPr>
            <p:spPr>
              <a:xfrm>
                <a:off x="1606483" y="4883739"/>
                <a:ext cx="5727559" cy="13653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sub>
                      </m:sSub>
                      <m:r>
                        <a:rPr lang="en-US" altLang="zh-CN" smtClean="0">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r>
                        <a:rPr lang="en-US" altLang="zh-CN">
                          <a:latin typeface="Cambria Math" panose="02040503050406030204" pitchFamily="18" charset="0"/>
                        </a:rPr>
                        <m:t>,</m:t>
                      </m:r>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m</m:t>
                      </m:r>
                      <m:r>
                        <a:rPr lang="en-US" altLang="zh-CN">
                          <a:latin typeface="Cambria Math" panose="02040503050406030204" pitchFamily="18" charset="0"/>
                        </a:rPr>
                        <m:t>,</m:t>
                      </m:r>
                      <m:r>
                        <m:rPr>
                          <m:sty m:val="p"/>
                        </m:rPr>
                        <a:rPr lang="en-US" altLang="zh-CN">
                          <a:latin typeface="Cambria Math" panose="02040503050406030204" pitchFamily="18" charset="0"/>
                        </a:rPr>
                        <m:t>n</m:t>
                      </m:r>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C</m:t>
                      </m:r>
                      <m:r>
                        <a:rPr lang="en-US" altLang="zh-CN">
                          <a:latin typeface="Cambria Math" panose="02040503050406030204" pitchFamily="18" charset="0"/>
                        </a:rPr>
                        <m:t>(</m:t>
                      </m:r>
                      <m:r>
                        <m:rPr>
                          <m:sty m:val="p"/>
                        </m:rPr>
                        <a:rPr lang="en-US" altLang="zh-CN">
                          <a:latin typeface="Cambria Math" panose="02040503050406030204" pitchFamily="18" charset="0"/>
                        </a:rPr>
                        <m:t>U</m:t>
                      </m:r>
                      <m:r>
                        <a:rPr lang="en-US" altLang="zh-CN">
                          <a:latin typeface="Cambria Math" panose="02040503050406030204" pitchFamily="18" charset="0"/>
                        </a:rPr>
                        <m:t>,</m:t>
                      </m:r>
                      <m:r>
                        <m:rPr>
                          <m:sty m:val="p"/>
                        </m:rPr>
                        <a:rPr lang="en-US" altLang="zh-CN">
                          <a:latin typeface="Cambria Math" panose="02040503050406030204" pitchFamily="18" charset="0"/>
                        </a:rPr>
                        <m:t>V</m:t>
                      </m:r>
                      <m:r>
                        <a:rPr lang="en-US" altLang="zh-CN">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𝑅</m:t>
                          </m:r>
                        </m:sub>
                        <m:sup/>
                        <m:e>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𝑗</m:t>
                                      </m:r>
                                    </m:sub>
                                    <m:sup>
                                      <m:r>
                                        <a:rPr lang="en-US" altLang="zh-CN" i="1">
                                          <a:latin typeface="Cambria Math" panose="02040503050406030204" pitchFamily="18" charset="0"/>
                                        </a:rPr>
                                        <m:t>𝑇</m:t>
                                      </m:r>
                                    </m:sup>
                                  </m:sSubSup>
                                </m:e>
                              </m:d>
                            </m:e>
                            <m:sup>
                              <m:r>
                                <a:rPr lang="en-US" altLang="zh-CN" i="1">
                                  <a:latin typeface="Cambria Math" panose="02040503050406030204" pitchFamily="18" charset="0"/>
                                </a:rPr>
                                <m:t>2</m:t>
                              </m:r>
                            </m:sup>
                          </m:sSup>
                          <m:r>
                            <a:rPr lang="en-US" altLang="zh-CN" i="1">
                              <a:latin typeface="Cambria Math" panose="02040503050406030204" pitchFamily="18" charset="0"/>
                            </a:rPr>
                            <m:t>+</m:t>
                          </m:r>
                          <m:r>
                            <m:rPr>
                              <m:sty m:val="p"/>
                            </m:rPr>
                            <a:rPr lang="zh-CN" altLang="zh-CN">
                              <a:latin typeface="Cambria Math" panose="02040503050406030204" pitchFamily="18" charset="0"/>
                            </a:rPr>
                            <m:t>λ</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𝑗</m:t>
                              </m:r>
                            </m:sub>
                            <m:sup>
                              <m:r>
                                <a:rPr lang="en-US" altLang="zh-CN" i="1">
                                  <a:latin typeface="Cambria Math" panose="02040503050406030204" pitchFamily="18" charset="0"/>
                                </a:rPr>
                                <m:t>2</m:t>
                              </m:r>
                            </m:sup>
                          </m:sSubSup>
                          <m:r>
                            <a:rPr lang="en-US" altLang="zh-CN" i="1">
                              <a:latin typeface="Cambria Math" panose="02040503050406030204" pitchFamily="18" charset="0"/>
                            </a:rPr>
                            <m:t>)]</m:t>
                          </m:r>
                        </m:e>
                      </m:nary>
                    </m:oMath>
                  </m:oMathPara>
                </a14:m>
                <a:endParaRPr lang="zh-CN" altLang="zh-CN" dirty="0"/>
              </a:p>
            </p:txBody>
          </p:sp>
        </mc:Choice>
        <mc:Fallback xmlns="">
          <p:sp>
            <p:nvSpPr>
              <p:cNvPr id="6" name="文本框 5">
                <a:extLst>
                  <a:ext uri="{FF2B5EF4-FFF2-40B4-BE49-F238E27FC236}">
                    <a16:creationId xmlns:a16="http://schemas.microsoft.com/office/drawing/2014/main" id="{32F14C9C-D26C-40C2-B2E4-207CDDCBB052}"/>
                  </a:ext>
                </a:extLst>
              </p:cNvPr>
              <p:cNvSpPr txBox="1">
                <a:spLocks noRot="1" noChangeAspect="1" noMove="1" noResize="1" noEditPoints="1" noAdjustHandles="1" noChangeArrowheads="1" noChangeShapeType="1" noTextEdit="1"/>
              </p:cNvSpPr>
              <p:nvPr/>
            </p:nvSpPr>
            <p:spPr>
              <a:xfrm>
                <a:off x="1606483" y="4883739"/>
                <a:ext cx="5727559" cy="1365310"/>
              </a:xfrm>
              <a:prstGeom prst="rect">
                <a:avLst/>
              </a:prstGeom>
              <a:blipFill>
                <a:blip r:embed="rId3"/>
                <a:stretch>
                  <a:fillRect/>
                </a:stretch>
              </a:blipFill>
            </p:spPr>
            <p:txBody>
              <a:bodyPr/>
              <a:lstStyle/>
              <a:p>
                <a:r>
                  <a:rPr lang="zh-CN" altLang="en-US">
                    <a:noFill/>
                  </a:rPr>
                  <a:t> </a:t>
                </a:r>
              </a:p>
            </p:txBody>
          </p:sp>
        </mc:Fallback>
      </mc:AlternateContent>
      <p:sp>
        <p:nvSpPr>
          <p:cNvPr id="12" name="TextBox 505">
            <a:extLst>
              <a:ext uri="{FF2B5EF4-FFF2-40B4-BE49-F238E27FC236}">
                <a16:creationId xmlns:a16="http://schemas.microsoft.com/office/drawing/2014/main" id="{8906BCCB-11E6-4DC2-A836-AC18D52B8B3B}"/>
              </a:ext>
            </a:extLst>
          </p:cNvPr>
          <p:cNvSpPr txBox="1"/>
          <p:nvPr/>
        </p:nvSpPr>
        <p:spPr>
          <a:xfrm>
            <a:off x="1116868" y="2352546"/>
            <a:ext cx="6921813" cy="2194766"/>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en-US" altLang="zh-CN" sz="1800" dirty="0"/>
              <a:t>Apache Spark </a:t>
            </a:r>
            <a:r>
              <a:rPr lang="zh-CN" altLang="en-US" sz="1800" dirty="0"/>
              <a:t>是专为大规模数据处理而设计的快速通用的计算引擎。</a:t>
            </a:r>
            <a:endParaRPr lang="en-US" altLang="zh-CN" sz="1800" dirty="0"/>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en-US" altLang="zh-CN" sz="1800" dirty="0"/>
              <a:t>Spark </a:t>
            </a:r>
            <a:r>
              <a:rPr lang="zh-CN" altLang="en-US" sz="1800" dirty="0"/>
              <a:t>内部集成了一个优秀的推荐框架，该框架使用</a:t>
            </a:r>
            <a:r>
              <a:rPr lang="en-US" altLang="zh-CN" sz="1800" dirty="0"/>
              <a:t>ALS (</a:t>
            </a:r>
            <a:r>
              <a:rPr lang="zh-CN" altLang="en-US" sz="1800" dirty="0"/>
              <a:t>最小交替二乘</a:t>
            </a:r>
            <a:r>
              <a:rPr lang="en-US" altLang="zh-CN" sz="1800" dirty="0"/>
              <a:t>)</a:t>
            </a:r>
            <a:r>
              <a:rPr lang="zh-CN" altLang="en-US" sz="1800" dirty="0"/>
              <a:t>算法，对 </a:t>
            </a:r>
            <a:r>
              <a:rPr lang="en-US" altLang="zh-CN" sz="1800" dirty="0"/>
              <a:t>user-item </a:t>
            </a:r>
            <a:r>
              <a:rPr lang="zh-CN" altLang="en-US" sz="1800" dirty="0"/>
              <a:t>矩阵进行分解，继而通过历史信息对稀疏矩阵的空白处进行评分预测，从而实现推荐。</a:t>
            </a:r>
            <a:endParaRPr lang="en-US" altLang="zh-CN" sz="1800" dirty="0"/>
          </a:p>
        </p:txBody>
      </p:sp>
      <p:sp>
        <p:nvSpPr>
          <p:cNvPr id="13" name="圆角矩形 2">
            <a:extLst>
              <a:ext uri="{FF2B5EF4-FFF2-40B4-BE49-F238E27FC236}">
                <a16:creationId xmlns:a16="http://schemas.microsoft.com/office/drawing/2014/main" id="{079B5F85-AB8C-4603-98AD-CB71D77ABABB}"/>
              </a:ext>
            </a:extLst>
          </p:cNvPr>
          <p:cNvSpPr/>
          <p:nvPr/>
        </p:nvSpPr>
        <p:spPr>
          <a:xfrm>
            <a:off x="674914" y="2063754"/>
            <a:ext cx="7879266" cy="4554748"/>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605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56350" y="1445760"/>
            <a:ext cx="3315650"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ALS: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基于矩阵分解的协同过滤算法</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4" name="图片 3">
            <a:extLst>
              <a:ext uri="{FF2B5EF4-FFF2-40B4-BE49-F238E27FC236}">
                <a16:creationId xmlns:a16="http://schemas.microsoft.com/office/drawing/2014/main" id="{A4B447EF-CE89-4054-8A3E-6F11CD0DA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868" y="2154686"/>
            <a:ext cx="7376003" cy="3788918"/>
          </a:xfrm>
          <a:prstGeom prst="rect">
            <a:avLst/>
          </a:prstGeom>
        </p:spPr>
      </p:pic>
    </p:spTree>
    <p:extLst>
      <p:ext uri="{BB962C8B-B14F-4D97-AF65-F5344CB8AC3E}">
        <p14:creationId xmlns:p14="http://schemas.microsoft.com/office/powerpoint/2010/main" val="389830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453146" y="1912491"/>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542586" y="1445760"/>
            <a:ext cx="177997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推荐模型评价指标</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688786" y="2668542"/>
            <a:ext cx="6280220" cy="3275062"/>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zh-CN" altLang="en-US" sz="1800" dirty="0"/>
              <a:t>向单个用户推荐的景点数量</a:t>
            </a:r>
            <a:r>
              <a:rPr lang="en-US" altLang="zh-CN" sz="1800" dirty="0"/>
              <a:t>N</a:t>
            </a:r>
          </a:p>
          <a:p>
            <a:pPr marL="285750" indent="-285750">
              <a:buFont typeface="Wingdings" panose="05000000000000000000" pitchFamily="2" charset="2"/>
              <a:buChar char="l"/>
            </a:pPr>
            <a:r>
              <a:rPr lang="zh-CN" altLang="en-US" sz="1800" dirty="0"/>
              <a:t>训练集中某用户对应的景点</a:t>
            </a:r>
            <a:r>
              <a:rPr lang="en-US" altLang="zh-CN" sz="1800" dirty="0"/>
              <a:t>M</a:t>
            </a:r>
            <a:r>
              <a:rPr lang="zh-CN" altLang="en-US" sz="1800" dirty="0"/>
              <a:t>，可代表潜在的用户感兴趣的景点</a:t>
            </a:r>
            <a:endParaRPr lang="en-US" altLang="zh-CN" sz="1800" dirty="0"/>
          </a:p>
          <a:p>
            <a:pPr marL="285750" indent="-285750">
              <a:buFont typeface="Wingdings" panose="05000000000000000000" pitchFamily="2" charset="2"/>
              <a:buChar char="l"/>
            </a:pPr>
            <a:r>
              <a:rPr lang="zh-CN" altLang="en-US" sz="1800" dirty="0"/>
              <a:t>推荐命中数目</a:t>
            </a:r>
            <a:r>
              <a:rPr lang="en-US" altLang="zh-CN" sz="1800" dirty="0"/>
              <a:t>hit</a:t>
            </a:r>
            <a:r>
              <a:rPr lang="zh-CN" altLang="en-US" sz="1800" dirty="0"/>
              <a:t>，即</a:t>
            </a:r>
            <a:r>
              <a:rPr lang="en-US" altLang="zh-CN" sz="1800" dirty="0"/>
              <a:t>N</a:t>
            </a:r>
            <a:r>
              <a:rPr lang="zh-CN" altLang="en-US" sz="1800" dirty="0"/>
              <a:t>和</a:t>
            </a:r>
            <a:r>
              <a:rPr lang="en-US" altLang="zh-CN" sz="1800" dirty="0"/>
              <a:t>M</a:t>
            </a:r>
            <a:r>
              <a:rPr lang="zh-CN" altLang="en-US" sz="1800" dirty="0"/>
              <a:t>的并集</a:t>
            </a:r>
            <a:endParaRPr lang="en-US" altLang="zh-CN" sz="1800" dirty="0"/>
          </a:p>
          <a:p>
            <a:endParaRPr lang="en-US" altLang="zh-CN" sz="1800" dirty="0"/>
          </a:p>
          <a:p>
            <a:pPr marL="285750" indent="-285750">
              <a:buFont typeface="Wingdings" panose="05000000000000000000" pitchFamily="2" charset="2"/>
              <a:buChar char="n"/>
            </a:pPr>
            <a:r>
              <a:rPr lang="zh-CN" altLang="en-US" sz="1800" dirty="0"/>
              <a:t>准确率：</a:t>
            </a:r>
            <a:r>
              <a:rPr lang="en-US" altLang="zh-CN" sz="1800" dirty="0"/>
              <a:t>hit/N</a:t>
            </a:r>
            <a:r>
              <a:rPr lang="zh-CN" altLang="en-US" sz="1800" dirty="0"/>
              <a:t>，衡量系统查准率</a:t>
            </a:r>
            <a:endParaRPr lang="en-US" altLang="zh-CN" sz="1800" dirty="0"/>
          </a:p>
          <a:p>
            <a:pPr marL="285750" indent="-285750">
              <a:buFont typeface="Wingdings" panose="05000000000000000000" pitchFamily="2" charset="2"/>
              <a:buChar char="n"/>
            </a:pPr>
            <a:r>
              <a:rPr lang="zh-CN" altLang="en-US" sz="1800" dirty="0"/>
              <a:t>召回率：</a:t>
            </a:r>
            <a:r>
              <a:rPr lang="en-US" altLang="zh-CN" sz="1800" dirty="0"/>
              <a:t>hit/M</a:t>
            </a:r>
            <a:r>
              <a:rPr lang="zh-CN" altLang="en-US" sz="1800" dirty="0"/>
              <a:t>，衡量系统查全率</a:t>
            </a:r>
            <a:endParaRPr lang="en-US" altLang="zh-CN" sz="1800" dirty="0"/>
          </a:p>
          <a:p>
            <a:pPr marL="285750" indent="-285750">
              <a:buFont typeface="Wingdings" panose="05000000000000000000" pitchFamily="2" charset="2"/>
              <a:buChar char="n"/>
            </a:pPr>
            <a:r>
              <a:rPr lang="zh-CN" altLang="en-US" sz="1800" dirty="0"/>
              <a:t>覆盖率：向所有用户推荐的景点数</a:t>
            </a:r>
            <a:r>
              <a:rPr lang="en-US" altLang="zh-CN" sz="1800" dirty="0"/>
              <a:t>/</a:t>
            </a:r>
            <a:r>
              <a:rPr lang="zh-CN" altLang="en-US" sz="1800" dirty="0"/>
              <a:t>景点总数，衡量系统长尾发觉能力</a:t>
            </a:r>
            <a:endParaRPr lang="en-US" altLang="zh-CN" sz="1800" dirty="0"/>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1116868" y="2341562"/>
            <a:ext cx="7424057" cy="3879834"/>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8199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453146" y="1912491"/>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542586" y="1445760"/>
            <a:ext cx="177997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推荐模型评价指标</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031774" y="2308444"/>
            <a:ext cx="7437312" cy="3635160"/>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800" dirty="0"/>
              <a:t>对于系统准确率</a:t>
            </a:r>
            <a:endParaRPr lang="en-US" altLang="zh-CN" sz="1800" dirty="0"/>
          </a:p>
          <a:p>
            <a:endParaRPr lang="en-US" altLang="zh-CN" sz="1800" dirty="0"/>
          </a:p>
          <a:p>
            <a:pPr marL="285750" indent="-285750">
              <a:buFont typeface="Wingdings" panose="05000000000000000000" pitchFamily="2" charset="2"/>
              <a:buChar char="l"/>
            </a:pPr>
            <a:r>
              <a:rPr lang="en-US" altLang="zh-CN" sz="1800" dirty="0"/>
              <a:t>[1]</a:t>
            </a:r>
            <a:r>
              <a:rPr lang="zh-CN" altLang="en-US" sz="1800" dirty="0"/>
              <a:t>的推荐模型正确率在</a:t>
            </a:r>
            <a:r>
              <a:rPr lang="en-US" altLang="zh-CN" sz="1800" dirty="0"/>
              <a:t>10%-25%</a:t>
            </a:r>
            <a:r>
              <a:rPr lang="zh-CN" altLang="en-US" sz="1800" dirty="0"/>
              <a:t>之间</a:t>
            </a:r>
            <a:endParaRPr lang="en-US" altLang="zh-CN" sz="1800" dirty="0"/>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en-US" altLang="zh-CN" sz="1800" dirty="0"/>
              <a:t>[2]</a:t>
            </a:r>
            <a:r>
              <a:rPr lang="zh-CN" altLang="en-US" sz="1800" dirty="0"/>
              <a:t>指出一般推荐系统的准确率在于</a:t>
            </a:r>
            <a:r>
              <a:rPr lang="en-US" altLang="zh-CN" sz="1800" dirty="0"/>
              <a:t>10%-30%</a:t>
            </a:r>
            <a:r>
              <a:rPr lang="zh-CN" altLang="en-US" sz="1800"/>
              <a:t>之间</a:t>
            </a:r>
            <a:endParaRPr lang="en-US" altLang="zh-CN" sz="1800" dirty="0"/>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参考文献</a:t>
            </a:r>
            <a:endParaRPr lang="en-US" altLang="zh-CN" sz="1800" dirty="0"/>
          </a:p>
          <a:p>
            <a:r>
              <a:rPr lang="en-US" altLang="zh-CN" sz="1800" dirty="0"/>
              <a:t>[1] </a:t>
            </a:r>
            <a:r>
              <a:rPr lang="zh-CN" altLang="en-US" sz="1800" dirty="0"/>
              <a:t>吴军</a:t>
            </a:r>
            <a:r>
              <a:rPr lang="en-US" altLang="zh-CN" sz="1800" dirty="0"/>
              <a:t>. </a:t>
            </a:r>
            <a:r>
              <a:rPr lang="zh-CN" altLang="en-US" sz="1800" dirty="0"/>
              <a:t>基于协同过滤的个性化旅游推荐系统的研究与实现</a:t>
            </a:r>
            <a:r>
              <a:rPr lang="en-US" altLang="zh-CN" sz="1800" dirty="0"/>
              <a:t>[D]. </a:t>
            </a:r>
            <a:r>
              <a:rPr lang="zh-CN" altLang="en-US" sz="1800" dirty="0"/>
              <a:t>北京交通大学</a:t>
            </a:r>
            <a:r>
              <a:rPr lang="en-US" altLang="zh-CN" sz="1800" dirty="0"/>
              <a:t>, 2017.</a:t>
            </a:r>
          </a:p>
          <a:p>
            <a:r>
              <a:rPr lang="en-US" altLang="zh-CN" sz="1800" dirty="0"/>
              <a:t>[2]</a:t>
            </a:r>
            <a:r>
              <a:rPr lang="zh-CN" altLang="en-US" sz="1800" dirty="0"/>
              <a:t>项亮</a:t>
            </a:r>
            <a:r>
              <a:rPr lang="en-US" altLang="zh-CN" sz="1800" dirty="0"/>
              <a:t>. </a:t>
            </a:r>
            <a:r>
              <a:rPr lang="zh-CN" altLang="en-US" sz="1800" dirty="0"/>
              <a:t>推荐系统实践</a:t>
            </a:r>
            <a:r>
              <a:rPr lang="en-US" altLang="zh-CN" sz="1800" dirty="0"/>
              <a:t>[M]. </a:t>
            </a:r>
            <a:r>
              <a:rPr lang="zh-CN" altLang="en-US" sz="1800" dirty="0"/>
              <a:t>人民邮电出版社</a:t>
            </a:r>
            <a:r>
              <a:rPr lang="en-US" altLang="zh-CN" sz="1800" dirty="0"/>
              <a:t>, 2012.</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674914" y="2063754"/>
            <a:ext cx="7879266" cy="4554748"/>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4016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系统结构</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0" name="内容占位符 9">
            <a:extLst>
              <a:ext uri="{FF2B5EF4-FFF2-40B4-BE49-F238E27FC236}">
                <a16:creationId xmlns:a16="http://schemas.microsoft.com/office/drawing/2014/main" id="{03A0797F-59C9-4A35-96C9-E40ED00F996B}"/>
              </a:ext>
            </a:extLst>
          </p:cNvPr>
          <p:cNvSpPr>
            <a:spLocks noGrp="1"/>
          </p:cNvSpPr>
          <p:nvPr>
            <p:ph idx="1"/>
          </p:nvPr>
        </p:nvSpPr>
        <p:spPr/>
        <p:txBody>
          <a:bodyPr/>
          <a:lstStyle/>
          <a:p>
            <a:r>
              <a:rPr lang="en-US" altLang="zh-CN" dirty="0"/>
              <a:t> </a:t>
            </a:r>
            <a:endParaRPr lang="zh-CN" altLang="en-US" dirty="0"/>
          </a:p>
        </p:txBody>
      </p:sp>
      <p:pic>
        <p:nvPicPr>
          <p:cNvPr id="4" name="图片 3">
            <a:extLst>
              <a:ext uri="{FF2B5EF4-FFF2-40B4-BE49-F238E27FC236}">
                <a16:creationId xmlns:a16="http://schemas.microsoft.com/office/drawing/2014/main" id="{74A3B56C-B986-4810-A5D6-AB66DC3A2716}"/>
              </a:ext>
            </a:extLst>
          </p:cNvPr>
          <p:cNvPicPr>
            <a:picLocks noChangeAspect="1"/>
          </p:cNvPicPr>
          <p:nvPr/>
        </p:nvPicPr>
        <p:blipFill>
          <a:blip r:embed="rId3"/>
          <a:stretch>
            <a:fillRect/>
          </a:stretch>
        </p:blipFill>
        <p:spPr>
          <a:xfrm>
            <a:off x="824716" y="1061560"/>
            <a:ext cx="7494568" cy="5475302"/>
          </a:xfrm>
          <a:prstGeom prst="rect">
            <a:avLst/>
          </a:prstGeom>
        </p:spPr>
      </p:pic>
    </p:spTree>
    <p:extLst>
      <p:ext uri="{BB962C8B-B14F-4D97-AF65-F5344CB8AC3E}">
        <p14:creationId xmlns:p14="http://schemas.microsoft.com/office/powerpoint/2010/main" val="128066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graphicFrame>
        <p:nvGraphicFramePr>
          <p:cNvPr id="10" name="表格 9">
            <a:extLst>
              <a:ext uri="{FF2B5EF4-FFF2-40B4-BE49-F238E27FC236}">
                <a16:creationId xmlns:a16="http://schemas.microsoft.com/office/drawing/2014/main" id="{158645CC-55C2-43CF-9F74-222BFE5D48F9}"/>
              </a:ext>
            </a:extLst>
          </p:cNvPr>
          <p:cNvGraphicFramePr>
            <a:graphicFrameLocks noGrp="1"/>
          </p:cNvGraphicFramePr>
          <p:nvPr>
            <p:extLst>
              <p:ext uri="{D42A27DB-BD31-4B8C-83A1-F6EECF244321}">
                <p14:modId xmlns:p14="http://schemas.microsoft.com/office/powerpoint/2010/main" val="1334550503"/>
              </p:ext>
            </p:extLst>
          </p:nvPr>
        </p:nvGraphicFramePr>
        <p:xfrm>
          <a:off x="1116869" y="1125748"/>
          <a:ext cx="7534762" cy="1432198"/>
        </p:xfrm>
        <a:graphic>
          <a:graphicData uri="http://schemas.openxmlformats.org/drawingml/2006/table">
            <a:tbl>
              <a:tblPr firstRow="1" firstCol="1" bandRow="1">
                <a:tableStyleId>{5C22544A-7EE6-4342-B048-85BDC9FD1C3A}</a:tableStyleId>
              </a:tblPr>
              <a:tblGrid>
                <a:gridCol w="2313868">
                  <a:extLst>
                    <a:ext uri="{9D8B030D-6E8A-4147-A177-3AD203B41FA5}">
                      <a16:colId xmlns:a16="http://schemas.microsoft.com/office/drawing/2014/main" val="20000"/>
                    </a:ext>
                  </a:extLst>
                </a:gridCol>
                <a:gridCol w="1349758">
                  <a:extLst>
                    <a:ext uri="{9D8B030D-6E8A-4147-A177-3AD203B41FA5}">
                      <a16:colId xmlns:a16="http://schemas.microsoft.com/office/drawing/2014/main" val="20001"/>
                    </a:ext>
                  </a:extLst>
                </a:gridCol>
                <a:gridCol w="1349758">
                  <a:extLst>
                    <a:ext uri="{9D8B030D-6E8A-4147-A177-3AD203B41FA5}">
                      <a16:colId xmlns:a16="http://schemas.microsoft.com/office/drawing/2014/main" val="20002"/>
                    </a:ext>
                  </a:extLst>
                </a:gridCol>
                <a:gridCol w="1301551">
                  <a:extLst>
                    <a:ext uri="{9D8B030D-6E8A-4147-A177-3AD203B41FA5}">
                      <a16:colId xmlns:a16="http://schemas.microsoft.com/office/drawing/2014/main" val="20003"/>
                    </a:ext>
                  </a:extLst>
                </a:gridCol>
                <a:gridCol w="1219827">
                  <a:extLst>
                    <a:ext uri="{9D8B030D-6E8A-4147-A177-3AD203B41FA5}">
                      <a16:colId xmlns:a16="http://schemas.microsoft.com/office/drawing/2014/main" val="20004"/>
                    </a:ext>
                  </a:extLst>
                </a:gridCol>
              </a:tblGrid>
              <a:tr h="411315">
                <a:tc>
                  <a:txBody>
                    <a:bodyPr/>
                    <a:lstStyle/>
                    <a:p>
                      <a:pPr algn="ctr">
                        <a:lnSpc>
                          <a:spcPct val="1500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算法</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准确率</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召回率</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覆盖率</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流行度</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52027">
                <a:tc>
                  <a:txBody>
                    <a:bodyPr/>
                    <a:lstStyle/>
                    <a:p>
                      <a:pPr marL="0" algn="ctr" defTabSz="914400" rtl="0" eaLnBrk="1" latinLnBrk="0" hangingPunct="1">
                        <a:lnSpc>
                          <a:spcPct val="150000"/>
                        </a:lnSpc>
                        <a:spcAft>
                          <a:spcPts val="0"/>
                        </a:spcAft>
                      </a:pPr>
                      <a:r>
                        <a:rPr lang="en-US" sz="1400" b="1" kern="100" dirty="0" err="1">
                          <a:solidFill>
                            <a:schemeClr val="bg1"/>
                          </a:solidFill>
                          <a:effectLst/>
                          <a:latin typeface="微软雅黑" panose="020B0503020204020204" pitchFamily="34" charset="-122"/>
                          <a:ea typeface="微软雅黑" panose="020B0503020204020204" pitchFamily="34" charset="-122"/>
                          <a:cs typeface="+mn-cs"/>
                        </a:rPr>
                        <a:t>UserCF</a:t>
                      </a:r>
                      <a:endParaRPr lang="zh-CN" sz="1400" b="1" kern="1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5.33%</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3.78%</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21.43%</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4.321</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1"/>
                  </a:ext>
                </a:extLst>
              </a:tr>
              <a:tr h="337409">
                <a:tc>
                  <a:txBody>
                    <a:bodyPr/>
                    <a:lstStyle/>
                    <a:p>
                      <a:pPr marL="0" algn="ctr" defTabSz="914400" rtl="0" eaLnBrk="1" latinLnBrk="0" hangingPunct="1">
                        <a:lnSpc>
                          <a:spcPct val="150000"/>
                        </a:lnSpc>
                        <a:spcAft>
                          <a:spcPts val="0"/>
                        </a:spcAft>
                      </a:pPr>
                      <a:r>
                        <a:rPr lang="en-US" sz="1400" b="1" kern="100" dirty="0" err="1">
                          <a:solidFill>
                            <a:schemeClr val="bg1"/>
                          </a:solidFill>
                          <a:effectLst/>
                          <a:latin typeface="微软雅黑" panose="020B0503020204020204" pitchFamily="34" charset="-122"/>
                          <a:ea typeface="微软雅黑" panose="020B0503020204020204" pitchFamily="34" charset="-122"/>
                          <a:cs typeface="+mn-cs"/>
                        </a:rPr>
                        <a:t>UserCF</a:t>
                      </a:r>
                      <a:r>
                        <a:rPr lang="en-US" sz="1400" b="1" kern="100" dirty="0">
                          <a:solidFill>
                            <a:schemeClr val="bg1"/>
                          </a:solidFill>
                          <a:effectLst/>
                          <a:latin typeface="微软雅黑" panose="020B0503020204020204" pitchFamily="34" charset="-122"/>
                          <a:ea typeface="微软雅黑" panose="020B0503020204020204" pitchFamily="34" charset="-122"/>
                          <a:cs typeface="+mn-cs"/>
                        </a:rPr>
                        <a:t>+</a:t>
                      </a:r>
                      <a:r>
                        <a:rPr lang="zh-CN" sz="1400" b="1" kern="100" dirty="0">
                          <a:solidFill>
                            <a:schemeClr val="bg1"/>
                          </a:solidFill>
                          <a:effectLst/>
                          <a:latin typeface="微软雅黑" panose="020B0503020204020204" pitchFamily="34" charset="-122"/>
                          <a:ea typeface="微软雅黑" panose="020B0503020204020204" pitchFamily="34" charset="-122"/>
                          <a:cs typeface="+mn-cs"/>
                        </a:rPr>
                        <a:t>数据过滤</a:t>
                      </a: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11.27%</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6.32%</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16.32%</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4.794</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2"/>
                  </a:ext>
                </a:extLst>
              </a:tr>
              <a:tr h="331447">
                <a:tc>
                  <a:txBody>
                    <a:bodyPr/>
                    <a:lstStyle/>
                    <a:p>
                      <a:pPr marL="0" algn="ctr" defTabSz="914400" rtl="0" eaLnBrk="1" latinLnBrk="0" hangingPunct="1">
                        <a:lnSpc>
                          <a:spcPct val="150000"/>
                        </a:lnSpc>
                        <a:spcAft>
                          <a:spcPts val="0"/>
                        </a:spcAft>
                      </a:pPr>
                      <a:r>
                        <a:rPr lang="en-US" sz="1400" b="1" kern="100" dirty="0">
                          <a:solidFill>
                            <a:schemeClr val="bg1"/>
                          </a:solidFill>
                          <a:effectLst/>
                          <a:latin typeface="微软雅黑" panose="020B0503020204020204" pitchFamily="34" charset="-122"/>
                          <a:ea typeface="微软雅黑" panose="020B0503020204020204" pitchFamily="34" charset="-122"/>
                          <a:cs typeface="+mn-cs"/>
                        </a:rPr>
                        <a:t>ALS</a:t>
                      </a:r>
                      <a:r>
                        <a:rPr lang="zh-CN" sz="1400" b="1" kern="100" dirty="0">
                          <a:solidFill>
                            <a:schemeClr val="bg1"/>
                          </a:solidFill>
                          <a:effectLst/>
                          <a:latin typeface="微软雅黑" panose="020B0503020204020204" pitchFamily="34" charset="-122"/>
                          <a:ea typeface="微软雅黑" panose="020B0503020204020204" pitchFamily="34" charset="-122"/>
                          <a:cs typeface="+mn-cs"/>
                        </a:rPr>
                        <a:t>矩阵分解</a:t>
                      </a: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18.72%</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10.45%</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12.56%</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5.124</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3"/>
                  </a:ext>
                </a:extLst>
              </a:tr>
            </a:tbl>
          </a:graphicData>
        </a:graphic>
      </p:graphicFrame>
      <p:grpSp>
        <p:nvGrpSpPr>
          <p:cNvPr id="4" name="组合 3">
            <a:extLst>
              <a:ext uri="{FF2B5EF4-FFF2-40B4-BE49-F238E27FC236}">
                <a16:creationId xmlns:a16="http://schemas.microsoft.com/office/drawing/2014/main" id="{CD26A5DB-793B-4BDE-9DAB-4F64B52FAD4A}"/>
              </a:ext>
            </a:extLst>
          </p:cNvPr>
          <p:cNvGrpSpPr/>
          <p:nvPr/>
        </p:nvGrpSpPr>
        <p:grpSpPr>
          <a:xfrm>
            <a:off x="1792397" y="2803490"/>
            <a:ext cx="6240026" cy="3778180"/>
            <a:chOff x="1798655" y="2803490"/>
            <a:chExt cx="6240026" cy="3778180"/>
          </a:xfrm>
        </p:grpSpPr>
        <p:sp>
          <p:nvSpPr>
            <p:cNvPr id="3" name="矩形 2">
              <a:extLst>
                <a:ext uri="{FF2B5EF4-FFF2-40B4-BE49-F238E27FC236}">
                  <a16:creationId xmlns:a16="http://schemas.microsoft.com/office/drawing/2014/main" id="{021EC93F-3E54-45EC-A089-55CAE3B06DD7}"/>
                </a:ext>
              </a:extLst>
            </p:cNvPr>
            <p:cNvSpPr/>
            <p:nvPr/>
          </p:nvSpPr>
          <p:spPr>
            <a:xfrm>
              <a:off x="1798655" y="2803490"/>
              <a:ext cx="6240026" cy="37781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图表 11">
              <a:extLst>
                <a:ext uri="{FF2B5EF4-FFF2-40B4-BE49-F238E27FC236}">
                  <a16:creationId xmlns:a16="http://schemas.microsoft.com/office/drawing/2014/main" id="{26D8D466-EF17-455E-B81C-62DDA2FDC4F7}"/>
                </a:ext>
              </a:extLst>
            </p:cNvPr>
            <p:cNvGraphicFramePr/>
            <p:nvPr>
              <p:extLst>
                <p:ext uri="{D42A27DB-BD31-4B8C-83A1-F6EECF244321}">
                  <p14:modId xmlns:p14="http://schemas.microsoft.com/office/powerpoint/2010/main" val="1160424552"/>
                </p:ext>
              </p:extLst>
            </p:nvPr>
          </p:nvGraphicFramePr>
          <p:xfrm>
            <a:off x="2378271" y="3014842"/>
            <a:ext cx="5068277" cy="3355476"/>
          </p:xfrm>
          <a:graphic>
            <a:graphicData uri="http://schemas.openxmlformats.org/drawingml/2006/chart">
              <c:chart xmlns:c="http://schemas.openxmlformats.org/drawingml/2006/chart" xmlns:r="http://schemas.openxmlformats.org/officeDocument/2006/relationships" r:id="rId3"/>
            </a:graphicData>
          </a:graphic>
        </p:graphicFrame>
      </p:grpSp>
    </p:spTree>
    <p:extLst>
      <p:ext uri="{BB962C8B-B14F-4D97-AF65-F5344CB8AC3E}">
        <p14:creationId xmlns:p14="http://schemas.microsoft.com/office/powerpoint/2010/main" val="40197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30058939@N05</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48306"/>
            <a:ext cx="5830563" cy="3677300"/>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79446"/>
            <a:ext cx="5696578" cy="3621799"/>
          </a:xfrm>
          <a:prstGeom prst="rect">
            <a:avLst/>
          </a:prstGeom>
        </p:spPr>
      </p:pic>
    </p:spTree>
    <p:extLst>
      <p:ext uri="{BB962C8B-B14F-4D97-AF65-F5344CB8AC3E}">
        <p14:creationId xmlns:p14="http://schemas.microsoft.com/office/powerpoint/2010/main" val="154327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47021802@N00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3120"/>
            <a:ext cx="5830563" cy="3647671"/>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95782"/>
            <a:ext cx="5696578" cy="3589126"/>
          </a:xfrm>
          <a:prstGeom prst="rect">
            <a:avLst/>
          </a:prstGeom>
        </p:spPr>
      </p:pic>
    </p:spTree>
    <p:extLst>
      <p:ext uri="{BB962C8B-B14F-4D97-AF65-F5344CB8AC3E}">
        <p14:creationId xmlns:p14="http://schemas.microsoft.com/office/powerpoint/2010/main" val="148855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61035462@N00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1843"/>
            <a:ext cx="5830563" cy="3650226"/>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83867"/>
            <a:ext cx="5696578" cy="3612957"/>
          </a:xfrm>
          <a:prstGeom prst="rect">
            <a:avLst/>
          </a:prstGeom>
        </p:spPr>
      </p:pic>
    </p:spTree>
    <p:extLst>
      <p:ext uri="{BB962C8B-B14F-4D97-AF65-F5344CB8AC3E}">
        <p14:creationId xmlns:p14="http://schemas.microsoft.com/office/powerpoint/2010/main" val="162872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923724" y="1444087"/>
            <a:ext cx="515204"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LBS</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12" name="TextBox 503">
            <a:extLst>
              <a:ext uri="{FF2B5EF4-FFF2-40B4-BE49-F238E27FC236}">
                <a16:creationId xmlns:a16="http://schemas.microsoft.com/office/drawing/2014/main" id="{40FA135E-2C0B-43DA-A060-FC1428A97E4D}"/>
              </a:ext>
            </a:extLst>
          </p:cNvPr>
          <p:cNvSpPr txBox="1"/>
          <p:nvPr/>
        </p:nvSpPr>
        <p:spPr>
          <a:xfrm>
            <a:off x="475599" y="1955513"/>
            <a:ext cx="4680061" cy="322009"/>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根据图片的经纬度信息，将景点信息显示在实际地图中</a:t>
            </a:r>
          </a:p>
        </p:txBody>
      </p:sp>
      <p:grpSp>
        <p:nvGrpSpPr>
          <p:cNvPr id="13" name="组合 12">
            <a:extLst>
              <a:ext uri="{FF2B5EF4-FFF2-40B4-BE49-F238E27FC236}">
                <a16:creationId xmlns:a16="http://schemas.microsoft.com/office/drawing/2014/main" id="{DA37DAC3-6F9B-44DA-9FE7-4DE3A0E0F0B5}"/>
              </a:ext>
            </a:extLst>
          </p:cNvPr>
          <p:cNvGrpSpPr/>
          <p:nvPr/>
        </p:nvGrpSpPr>
        <p:grpSpPr>
          <a:xfrm>
            <a:off x="359229" y="3459235"/>
            <a:ext cx="1360808" cy="1360808"/>
            <a:chOff x="304800" y="673100"/>
            <a:chExt cx="4000500" cy="4000500"/>
          </a:xfrm>
          <a:solidFill>
            <a:schemeClr val="accent2"/>
          </a:solidFill>
          <a:effectLst/>
        </p:grpSpPr>
        <p:sp>
          <p:nvSpPr>
            <p:cNvPr id="14" name="同心圆 4">
              <a:extLst>
                <a:ext uri="{FF2B5EF4-FFF2-40B4-BE49-F238E27FC236}">
                  <a16:creationId xmlns:a16="http://schemas.microsoft.com/office/drawing/2014/main" id="{7759AB7B-A237-4A31-BCF8-48CB50F5C668}"/>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5" name="椭圆 14">
              <a:extLst>
                <a:ext uri="{FF2B5EF4-FFF2-40B4-BE49-F238E27FC236}">
                  <a16:creationId xmlns:a16="http://schemas.microsoft.com/office/drawing/2014/main" id="{D7A43283-BD27-4EF2-ABCE-87B7AAB44DFF}"/>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照片数据</a:t>
              </a:r>
            </a:p>
          </p:txBody>
        </p:sp>
      </p:grpSp>
      <p:sp>
        <p:nvSpPr>
          <p:cNvPr id="16" name="椭圆 15">
            <a:extLst>
              <a:ext uri="{FF2B5EF4-FFF2-40B4-BE49-F238E27FC236}">
                <a16:creationId xmlns:a16="http://schemas.microsoft.com/office/drawing/2014/main" id="{7AAA7382-6B62-45CB-BB64-73AB5C066428}"/>
              </a:ext>
            </a:extLst>
          </p:cNvPr>
          <p:cNvSpPr/>
          <p:nvPr/>
        </p:nvSpPr>
        <p:spPr>
          <a:xfrm>
            <a:off x="1463316" y="4404462"/>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17" name="组合 16">
            <a:extLst>
              <a:ext uri="{FF2B5EF4-FFF2-40B4-BE49-F238E27FC236}">
                <a16:creationId xmlns:a16="http://schemas.microsoft.com/office/drawing/2014/main" id="{F89D6021-381E-4C3F-BD22-F62FDA955CF5}"/>
              </a:ext>
            </a:extLst>
          </p:cNvPr>
          <p:cNvGrpSpPr/>
          <p:nvPr/>
        </p:nvGrpSpPr>
        <p:grpSpPr>
          <a:xfrm>
            <a:off x="3482480" y="3429000"/>
            <a:ext cx="1447442" cy="1447442"/>
            <a:chOff x="304800" y="673100"/>
            <a:chExt cx="4000500" cy="4000500"/>
          </a:xfrm>
          <a:solidFill>
            <a:schemeClr val="accent2"/>
          </a:solidFill>
          <a:effectLst/>
        </p:grpSpPr>
        <p:sp>
          <p:nvSpPr>
            <p:cNvPr id="18" name="同心圆 4">
              <a:extLst>
                <a:ext uri="{FF2B5EF4-FFF2-40B4-BE49-F238E27FC236}">
                  <a16:creationId xmlns:a16="http://schemas.microsoft.com/office/drawing/2014/main" id="{D35EF2D2-A681-461E-B7EC-D79F66DE2141}"/>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9" name="椭圆 18">
              <a:extLst>
                <a:ext uri="{FF2B5EF4-FFF2-40B4-BE49-F238E27FC236}">
                  <a16:creationId xmlns:a16="http://schemas.microsoft.com/office/drawing/2014/main" id="{D380043B-ECA4-4E22-91C8-BC90EAB8187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经纬度信息</a:t>
              </a:r>
            </a:p>
          </p:txBody>
        </p:sp>
      </p:grpSp>
      <p:sp>
        <p:nvSpPr>
          <p:cNvPr id="20" name="椭圆 19">
            <a:extLst>
              <a:ext uri="{FF2B5EF4-FFF2-40B4-BE49-F238E27FC236}">
                <a16:creationId xmlns:a16="http://schemas.microsoft.com/office/drawing/2014/main" id="{E8E79BD8-CBB4-4674-8C97-DF793C1CD859}"/>
              </a:ext>
            </a:extLst>
          </p:cNvPr>
          <p:cNvSpPr/>
          <p:nvPr/>
        </p:nvSpPr>
        <p:spPr>
          <a:xfrm>
            <a:off x="4586567" y="4374227"/>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29" name="箭头: 右 28">
            <a:extLst>
              <a:ext uri="{FF2B5EF4-FFF2-40B4-BE49-F238E27FC236}">
                <a16:creationId xmlns:a16="http://schemas.microsoft.com/office/drawing/2014/main" id="{B49727C9-BE6F-4C41-947C-987A0D64748C}"/>
              </a:ext>
            </a:extLst>
          </p:cNvPr>
          <p:cNvSpPr/>
          <p:nvPr/>
        </p:nvSpPr>
        <p:spPr>
          <a:xfrm>
            <a:off x="1847099" y="3652746"/>
            <a:ext cx="1504609"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提取</a:t>
            </a:r>
          </a:p>
        </p:txBody>
      </p:sp>
      <p:grpSp>
        <p:nvGrpSpPr>
          <p:cNvPr id="35" name="组合 34">
            <a:extLst>
              <a:ext uri="{FF2B5EF4-FFF2-40B4-BE49-F238E27FC236}">
                <a16:creationId xmlns:a16="http://schemas.microsoft.com/office/drawing/2014/main" id="{7F9D18A2-42D3-4CDF-B416-6116D51C67A6}"/>
              </a:ext>
            </a:extLst>
          </p:cNvPr>
          <p:cNvGrpSpPr/>
          <p:nvPr/>
        </p:nvGrpSpPr>
        <p:grpSpPr>
          <a:xfrm>
            <a:off x="6867149" y="2205304"/>
            <a:ext cx="1447442" cy="1447442"/>
            <a:chOff x="304800" y="673100"/>
            <a:chExt cx="4000500" cy="4000500"/>
          </a:xfrm>
          <a:solidFill>
            <a:schemeClr val="accent2"/>
          </a:solidFill>
          <a:effectLst/>
        </p:grpSpPr>
        <p:sp>
          <p:nvSpPr>
            <p:cNvPr id="36" name="同心圆 4">
              <a:extLst>
                <a:ext uri="{FF2B5EF4-FFF2-40B4-BE49-F238E27FC236}">
                  <a16:creationId xmlns:a16="http://schemas.microsoft.com/office/drawing/2014/main" id="{662A9C62-9BAA-4AC4-A174-9310349B12B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E248DA64-5D7E-4168-98E1-4D56E4F5CE4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地址</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38" name="椭圆 37">
            <a:extLst>
              <a:ext uri="{FF2B5EF4-FFF2-40B4-BE49-F238E27FC236}">
                <a16:creationId xmlns:a16="http://schemas.microsoft.com/office/drawing/2014/main" id="{B98BA9C5-836B-46EA-B75B-804AFD263864}"/>
              </a:ext>
            </a:extLst>
          </p:cNvPr>
          <p:cNvSpPr/>
          <p:nvPr/>
        </p:nvSpPr>
        <p:spPr>
          <a:xfrm>
            <a:off x="7971236" y="3150531"/>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39" name="组合 38">
            <a:extLst>
              <a:ext uri="{FF2B5EF4-FFF2-40B4-BE49-F238E27FC236}">
                <a16:creationId xmlns:a16="http://schemas.microsoft.com/office/drawing/2014/main" id="{838DAA12-98B5-4367-87B8-8969FB5BE0D9}"/>
              </a:ext>
            </a:extLst>
          </p:cNvPr>
          <p:cNvGrpSpPr/>
          <p:nvPr/>
        </p:nvGrpSpPr>
        <p:grpSpPr>
          <a:xfrm>
            <a:off x="6867149" y="4652695"/>
            <a:ext cx="1447442" cy="1447442"/>
            <a:chOff x="304800" y="673100"/>
            <a:chExt cx="4000500" cy="4000500"/>
          </a:xfrm>
          <a:solidFill>
            <a:schemeClr val="accent2"/>
          </a:solidFill>
          <a:effectLst/>
        </p:grpSpPr>
        <p:sp>
          <p:nvSpPr>
            <p:cNvPr id="40" name="同心圆 4">
              <a:extLst>
                <a:ext uri="{FF2B5EF4-FFF2-40B4-BE49-F238E27FC236}">
                  <a16:creationId xmlns:a16="http://schemas.microsoft.com/office/drawing/2014/main" id="{DB5765DE-F82B-4664-BC5C-14436AEFEB44}"/>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41" name="椭圆 40">
              <a:extLst>
                <a:ext uri="{FF2B5EF4-FFF2-40B4-BE49-F238E27FC236}">
                  <a16:creationId xmlns:a16="http://schemas.microsoft.com/office/drawing/2014/main" id="{EF4AD203-C18A-4734-BD02-595329334122}"/>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地图</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42" name="椭圆 41">
            <a:extLst>
              <a:ext uri="{FF2B5EF4-FFF2-40B4-BE49-F238E27FC236}">
                <a16:creationId xmlns:a16="http://schemas.microsoft.com/office/drawing/2014/main" id="{0F524F70-79CE-4E8E-B1B8-9FC015B5EDEB}"/>
              </a:ext>
            </a:extLst>
          </p:cNvPr>
          <p:cNvSpPr/>
          <p:nvPr/>
        </p:nvSpPr>
        <p:spPr>
          <a:xfrm>
            <a:off x="7971236" y="559792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43" name="箭头: 右 42">
            <a:extLst>
              <a:ext uri="{FF2B5EF4-FFF2-40B4-BE49-F238E27FC236}">
                <a16:creationId xmlns:a16="http://schemas.microsoft.com/office/drawing/2014/main" id="{ED859CD6-5F0A-4581-8D2A-4F0D6FE6649A}"/>
              </a:ext>
            </a:extLst>
          </p:cNvPr>
          <p:cNvSpPr/>
          <p:nvPr/>
        </p:nvSpPr>
        <p:spPr>
          <a:xfrm rot="19657147">
            <a:off x="4999740" y="2965400"/>
            <a:ext cx="188907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Geopy</a:t>
            </a:r>
            <a:r>
              <a:rPr lang="zh-CN" altLang="en-US" dirty="0"/>
              <a:t>库</a:t>
            </a:r>
          </a:p>
        </p:txBody>
      </p:sp>
      <p:sp>
        <p:nvSpPr>
          <p:cNvPr id="44" name="箭头: 右 43">
            <a:extLst>
              <a:ext uri="{FF2B5EF4-FFF2-40B4-BE49-F238E27FC236}">
                <a16:creationId xmlns:a16="http://schemas.microsoft.com/office/drawing/2014/main" id="{D8C58A60-EF80-43ED-9693-F430BA40D404}"/>
              </a:ext>
            </a:extLst>
          </p:cNvPr>
          <p:cNvSpPr/>
          <p:nvPr/>
        </p:nvSpPr>
        <p:spPr>
          <a:xfrm rot="2006854">
            <a:off x="4987497" y="4457158"/>
            <a:ext cx="185926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百度地图</a:t>
            </a:r>
            <a:r>
              <a:rPr lang="en-US" altLang="zh-CN" dirty="0"/>
              <a:t>API</a:t>
            </a:r>
            <a:endParaRPr lang="zh-CN" altLang="en-US" dirty="0"/>
          </a:p>
        </p:txBody>
      </p:sp>
    </p:spTree>
    <p:extLst>
      <p:ext uri="{BB962C8B-B14F-4D97-AF65-F5344CB8AC3E}">
        <p14:creationId xmlns:p14="http://schemas.microsoft.com/office/powerpoint/2010/main" val="123795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9" grpId="0" animBg="1"/>
      <p:bldP spid="38" grpId="0" animBg="1"/>
      <p:bldP spid="42" grpId="0" animBg="1"/>
      <p:bldP spid="43" grpId="0" animBg="1"/>
      <p:bldP spid="44"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187290" y="1438304"/>
            <a:ext cx="1164419" cy="358173"/>
          </a:xfrm>
          <a:prstGeom prst="rect">
            <a:avLst/>
          </a:prstGeom>
          <a:noFill/>
        </p:spPr>
        <p:txBody>
          <a:bodyPr wrap="none" lIns="68579" tIns="34289" rIns="68579" bIns="34289" rtlCol="0" anchor="ctr">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坐标系转换</a:t>
            </a:r>
          </a:p>
        </p:txBody>
      </p:sp>
      <p:sp>
        <p:nvSpPr>
          <p:cNvPr id="30" name="TextBox 505">
            <a:extLst>
              <a:ext uri="{FF2B5EF4-FFF2-40B4-BE49-F238E27FC236}">
                <a16:creationId xmlns:a16="http://schemas.microsoft.com/office/drawing/2014/main" id="{21D99B7F-E127-4020-96B7-904953CF372D}"/>
              </a:ext>
            </a:extLst>
          </p:cNvPr>
          <p:cNvSpPr txBox="1"/>
          <p:nvPr/>
        </p:nvSpPr>
        <p:spPr>
          <a:xfrm>
            <a:off x="1616774" y="2183714"/>
            <a:ext cx="6317602" cy="417530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利用百度地图提供的</a:t>
            </a:r>
            <a:r>
              <a:rPr lang="en-US" altLang="zh-CN" sz="1800" dirty="0"/>
              <a:t>API</a:t>
            </a:r>
            <a:r>
              <a:rPr lang="zh-CN" altLang="en-US" sz="1800" dirty="0"/>
              <a:t>接口，结合景点中每张照片的</a:t>
            </a:r>
            <a:r>
              <a:rPr lang="en-US" altLang="zh-CN" sz="1800" dirty="0"/>
              <a:t>GEO</a:t>
            </a:r>
            <a:r>
              <a:rPr lang="zh-CN" altLang="en-US" sz="1800" dirty="0"/>
              <a:t>信息，可以很方便的在实际地图上投影景点信息。</a:t>
            </a:r>
            <a:endParaRPr lang="en-US" altLang="zh-CN" sz="1800" dirty="0"/>
          </a:p>
          <a:p>
            <a:pPr marL="285750" indent="-285750">
              <a:lnSpc>
                <a:spcPct val="150000"/>
              </a:lnSpc>
              <a:buFont typeface="Wingdings" panose="05000000000000000000" pitchFamily="2" charset="2"/>
              <a:buChar char="l"/>
            </a:pPr>
            <a:endParaRPr lang="zh-CN" altLang="en-US" sz="1800" dirty="0"/>
          </a:p>
          <a:p>
            <a:pPr marL="285750" indent="-285750">
              <a:lnSpc>
                <a:spcPct val="150000"/>
              </a:lnSpc>
              <a:buFont typeface="Wingdings" panose="05000000000000000000" pitchFamily="2" charset="2"/>
              <a:buChar char="l"/>
            </a:pPr>
            <a:r>
              <a:rPr lang="zh-CN" altLang="en-US" sz="1800" dirty="0"/>
              <a:t>值得注意的是，照片的</a:t>
            </a:r>
            <a:r>
              <a:rPr lang="en-US" altLang="zh-CN" sz="1800" dirty="0"/>
              <a:t>GEO</a:t>
            </a:r>
            <a:r>
              <a:rPr lang="zh-CN" altLang="en-US" sz="1800" dirty="0"/>
              <a:t>信息是基于</a:t>
            </a:r>
            <a:r>
              <a:rPr lang="en-US" altLang="zh-CN" sz="1800" dirty="0"/>
              <a:t>GPS</a:t>
            </a:r>
            <a:r>
              <a:rPr lang="zh-CN" altLang="en-US" sz="1800" dirty="0"/>
              <a:t>系统的，</a:t>
            </a:r>
            <a:r>
              <a:rPr lang="en-US" altLang="zh-CN" sz="1800" dirty="0"/>
              <a:t>GPS</a:t>
            </a:r>
            <a:r>
              <a:rPr lang="zh-CN" altLang="en-US" sz="1800" dirty="0"/>
              <a:t>采用的是</a:t>
            </a:r>
            <a:r>
              <a:rPr lang="en-US" altLang="zh-CN" sz="1800" dirty="0"/>
              <a:t>WGS</a:t>
            </a:r>
            <a:r>
              <a:rPr lang="zh-CN" altLang="en-US" sz="1800" dirty="0"/>
              <a:t>坐标系，是国际通用的一种地心坐标系，而百度地图的坐标系采用的是</a:t>
            </a:r>
            <a:r>
              <a:rPr lang="en-US" altLang="zh-CN" sz="1800" dirty="0"/>
              <a:t>BD-09</a:t>
            </a:r>
            <a:r>
              <a:rPr lang="zh-CN" altLang="en-US" sz="1800" dirty="0"/>
              <a:t>，是 </a:t>
            </a:r>
            <a:r>
              <a:rPr lang="en-US" altLang="zh-CN" sz="1800" dirty="0"/>
              <a:t>GCJ-02</a:t>
            </a:r>
            <a:r>
              <a:rPr lang="zh-CN" altLang="en-US" sz="1800" dirty="0"/>
              <a:t>的变种， </a:t>
            </a:r>
            <a:r>
              <a:rPr lang="en-US" altLang="zh-CN" sz="1800" dirty="0"/>
              <a:t>GCJ-02</a:t>
            </a:r>
            <a:r>
              <a:rPr lang="zh-CN" altLang="en-US" sz="1800" dirty="0"/>
              <a:t>是国内官方采用的一种坐标系。</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在使用百度地图</a:t>
            </a:r>
            <a:r>
              <a:rPr lang="en-US" altLang="zh-CN" sz="1800" dirty="0"/>
              <a:t>API</a:t>
            </a:r>
            <a:r>
              <a:rPr lang="zh-CN" altLang="en-US" sz="1800" dirty="0"/>
              <a:t>时，需要完成</a:t>
            </a:r>
            <a:r>
              <a:rPr lang="en-US" altLang="zh-CN" sz="1800" dirty="0"/>
              <a:t>WGS</a:t>
            </a:r>
            <a:r>
              <a:rPr lang="zh-CN" altLang="en-US" sz="1800" dirty="0"/>
              <a:t>坐标系到</a:t>
            </a:r>
            <a:r>
              <a:rPr lang="en-US" altLang="zh-CN" sz="1800" dirty="0"/>
              <a:t>BD-09</a:t>
            </a:r>
            <a:r>
              <a:rPr lang="zh-CN" altLang="en-US" sz="1800" dirty="0"/>
              <a:t>坐标系的转换</a:t>
            </a:r>
          </a:p>
        </p:txBody>
      </p:sp>
      <p:sp>
        <p:nvSpPr>
          <p:cNvPr id="31" name="圆角矩形 2">
            <a:extLst>
              <a:ext uri="{FF2B5EF4-FFF2-40B4-BE49-F238E27FC236}">
                <a16:creationId xmlns:a16="http://schemas.microsoft.com/office/drawing/2014/main" id="{C894940E-46BD-4F64-9727-8F1E7B43CEF9}"/>
              </a:ext>
            </a:extLst>
          </p:cNvPr>
          <p:cNvSpPr/>
          <p:nvPr/>
        </p:nvSpPr>
        <p:spPr>
          <a:xfrm>
            <a:off x="1090438" y="2069975"/>
            <a:ext cx="7370274" cy="4358306"/>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8166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用户管理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登录</a:t>
            </a:r>
          </a:p>
        </p:txBody>
      </p:sp>
      <p:pic>
        <p:nvPicPr>
          <p:cNvPr id="9" name="图片 8">
            <a:extLst>
              <a:ext uri="{FF2B5EF4-FFF2-40B4-BE49-F238E27FC236}">
                <a16:creationId xmlns:a16="http://schemas.microsoft.com/office/drawing/2014/main" id="{DD7F1928-44FC-45BA-82B2-E5BE5D3B4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869" y="1779435"/>
            <a:ext cx="7343844" cy="4577046"/>
          </a:xfrm>
          <a:prstGeom prst="rect">
            <a:avLst/>
          </a:prstGeom>
        </p:spPr>
      </p:pic>
    </p:spTree>
    <p:extLst>
      <p:ext uri="{BB962C8B-B14F-4D97-AF65-F5344CB8AC3E}">
        <p14:creationId xmlns:p14="http://schemas.microsoft.com/office/powerpoint/2010/main" val="2578125739"/>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查看照片</a:t>
            </a:r>
          </a:p>
        </p:txBody>
      </p:sp>
      <p:pic>
        <p:nvPicPr>
          <p:cNvPr id="6" name="图片 5">
            <a:extLst>
              <a:ext uri="{FF2B5EF4-FFF2-40B4-BE49-F238E27FC236}">
                <a16:creationId xmlns:a16="http://schemas.microsoft.com/office/drawing/2014/main" id="{14FFC163-26BA-455A-A06B-1DCF3437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569" y="1879186"/>
            <a:ext cx="7244862" cy="4540794"/>
          </a:xfrm>
          <a:prstGeom prst="rect">
            <a:avLst/>
          </a:prstGeom>
        </p:spPr>
      </p:pic>
    </p:spTree>
    <p:extLst>
      <p:ext uri="{BB962C8B-B14F-4D97-AF65-F5344CB8AC3E}">
        <p14:creationId xmlns:p14="http://schemas.microsoft.com/office/powerpoint/2010/main" val="4136042954"/>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上传照片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2" y="1802664"/>
            <a:ext cx="6836616" cy="4660454"/>
          </a:xfrm>
          <a:prstGeom prst="rect">
            <a:avLst/>
          </a:prstGeom>
        </p:spPr>
      </p:pic>
    </p:spTree>
    <p:extLst>
      <p:ext uri="{BB962C8B-B14F-4D97-AF65-F5344CB8AC3E}">
        <p14:creationId xmlns:p14="http://schemas.microsoft.com/office/powerpoint/2010/main" val="171244080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删除照片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920" y="1802664"/>
            <a:ext cx="7435780" cy="4660454"/>
          </a:xfrm>
          <a:prstGeom prst="rect">
            <a:avLst/>
          </a:prstGeom>
        </p:spPr>
      </p:pic>
    </p:spTree>
    <p:extLst>
      <p:ext uri="{BB962C8B-B14F-4D97-AF65-F5344CB8AC3E}">
        <p14:creationId xmlns:p14="http://schemas.microsoft.com/office/powerpoint/2010/main" val="2523072611"/>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DDAF2F3-65D9-4B98-BDC0-0D2569606396}"/>
              </a:ext>
            </a:extLst>
          </p:cNvPr>
          <p:cNvSpPr>
            <a:spLocks noGrp="1"/>
          </p:cNvSpPr>
          <p:nvPr>
            <p:ph type="title"/>
          </p:nvPr>
        </p:nvSpPr>
        <p:spPr/>
        <p:txBody>
          <a:bodyPr/>
          <a:lstStyle/>
          <a:p>
            <a:r>
              <a:rPr lang="en-US" altLang="zh-CN" dirty="0"/>
              <a:t> </a:t>
            </a:r>
            <a:endParaRPr lang="zh-CN" altLang="en-US" dirty="0"/>
          </a:p>
        </p:txBody>
      </p:sp>
      <p:sp>
        <p:nvSpPr>
          <p:cNvPr id="8" name="内容占位符 7">
            <a:extLst>
              <a:ext uri="{FF2B5EF4-FFF2-40B4-BE49-F238E27FC236}">
                <a16:creationId xmlns:a16="http://schemas.microsoft.com/office/drawing/2014/main" id="{74BABE18-30FB-4662-93AA-D515B7C36F0F}"/>
              </a:ext>
            </a:extLst>
          </p:cNvPr>
          <p:cNvSpPr>
            <a:spLocks noGrp="1"/>
          </p:cNvSpPr>
          <p:nvPr>
            <p:ph idx="1"/>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E619045-FAA0-4D89-BB88-0F43C45E55A8}"/>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dirty="0">
                <a:latin typeface="微软雅黑" panose="020B0503020204020204" pitchFamily="34" charset="-122"/>
                <a:ea typeface="微软雅黑" panose="020B0503020204020204" pitchFamily="34" charset="-122"/>
              </a:rPr>
              <a:t>系统结构 </a:t>
            </a:r>
            <a:r>
              <a:rPr lang="zh-CN" altLang="en-US" sz="2000" dirty="0">
                <a:latin typeface="微软雅黑" panose="020B0503020204020204" pitchFamily="34" charset="-122"/>
                <a:ea typeface="微软雅黑" panose="020B0503020204020204" pitchFamily="34" charset="-122"/>
              </a:rPr>
              <a:t>技术框架</a:t>
            </a:r>
          </a:p>
        </p:txBody>
      </p:sp>
      <p:cxnSp>
        <p:nvCxnSpPr>
          <p:cNvPr id="13" name="直接连接符 12">
            <a:extLst>
              <a:ext uri="{FF2B5EF4-FFF2-40B4-BE49-F238E27FC236}">
                <a16:creationId xmlns:a16="http://schemas.microsoft.com/office/drawing/2014/main" id="{1EE1397E-9271-451A-BD13-5977887062FE}"/>
              </a:ext>
            </a:extLst>
          </p:cNvPr>
          <p:cNvCxnSpPr>
            <a:cxnSpLocks/>
            <a:stCxn id="14"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八边形 13">
            <a:extLst>
              <a:ext uri="{FF2B5EF4-FFF2-40B4-BE49-F238E27FC236}">
                <a16:creationId xmlns:a16="http://schemas.microsoft.com/office/drawing/2014/main" id="{B0073F9D-1A52-4D88-95D8-9F750398B6EE}"/>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5" name="内容占位符 7">
            <a:extLst>
              <a:ext uri="{FF2B5EF4-FFF2-40B4-BE49-F238E27FC236}">
                <a16:creationId xmlns:a16="http://schemas.microsoft.com/office/drawing/2014/main" id="{B2B35940-197B-4E67-A79B-0290CD263017}"/>
              </a:ext>
            </a:extLst>
          </p:cNvPr>
          <p:cNvSpPr txBox="1">
            <a:spLocks/>
          </p:cNvSpPr>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9pPr>
          </a:lstStyle>
          <a:p>
            <a:pPr marL="0" indent="0">
              <a:buFont typeface="Arial" pitchFamily="34" charset="0"/>
              <a:buNone/>
            </a:pPr>
            <a:r>
              <a:rPr lang="en-US" altLang="zh-CN"/>
              <a:t> </a:t>
            </a:r>
            <a:endParaRPr lang="zh-CN" altLang="en-US" dirty="0"/>
          </a:p>
        </p:txBody>
      </p:sp>
      <p:cxnSp>
        <p:nvCxnSpPr>
          <p:cNvPr id="16" name="直接连接符 15">
            <a:extLst>
              <a:ext uri="{FF2B5EF4-FFF2-40B4-BE49-F238E27FC236}">
                <a16:creationId xmlns:a16="http://schemas.microsoft.com/office/drawing/2014/main" id="{9EE15E73-F878-440B-9F3E-12D32D6A2D7F}"/>
              </a:ext>
            </a:extLst>
          </p:cNvPr>
          <p:cNvCxnSpPr>
            <a:cxnSpLocks/>
          </p:cNvCxnSpPr>
          <p:nvPr/>
        </p:nvCxnSpPr>
        <p:spPr>
          <a:xfrm>
            <a:off x="619983" y="1805372"/>
            <a:ext cx="30545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TextBox 499">
            <a:extLst>
              <a:ext uri="{FF2B5EF4-FFF2-40B4-BE49-F238E27FC236}">
                <a16:creationId xmlns:a16="http://schemas.microsoft.com/office/drawing/2014/main" id="{D272A22C-EF89-4312-89FE-2801F04862AE}"/>
              </a:ext>
            </a:extLst>
          </p:cNvPr>
          <p:cNvSpPr txBox="1"/>
          <p:nvPr/>
        </p:nvSpPr>
        <p:spPr>
          <a:xfrm>
            <a:off x="2715298" y="1402635"/>
            <a:ext cx="959235"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技术框架</a:t>
            </a:r>
          </a:p>
        </p:txBody>
      </p:sp>
      <p:sp>
        <p:nvSpPr>
          <p:cNvPr id="19" name="Freeform 476">
            <a:extLst>
              <a:ext uri="{FF2B5EF4-FFF2-40B4-BE49-F238E27FC236}">
                <a16:creationId xmlns:a16="http://schemas.microsoft.com/office/drawing/2014/main" id="{D9B84EAE-6B88-4799-A9C5-C8C512C00C1C}"/>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0" name="文本框 19">
            <a:extLst>
              <a:ext uri="{FF2B5EF4-FFF2-40B4-BE49-F238E27FC236}">
                <a16:creationId xmlns:a16="http://schemas.microsoft.com/office/drawing/2014/main" id="{98440EF4-38BC-4F4E-8913-2066DD2524D4}"/>
              </a:ext>
            </a:extLst>
          </p:cNvPr>
          <p:cNvSpPr txBox="1"/>
          <p:nvPr/>
        </p:nvSpPr>
        <p:spPr>
          <a:xfrm>
            <a:off x="1496410" y="2353816"/>
            <a:ext cx="6151179" cy="3465179"/>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系统总体使用</a:t>
            </a:r>
            <a:r>
              <a:rPr lang="en-US" altLang="zh-CN" sz="1600" dirty="0">
                <a:solidFill>
                  <a:schemeClr val="tx1">
                    <a:lumMod val="75000"/>
                    <a:lumOff val="25000"/>
                  </a:schemeClr>
                </a:solidFill>
                <a:latin typeface="微软雅黑" pitchFamily="34" charset="-122"/>
                <a:ea typeface="微软雅黑" pitchFamily="34" charset="-122"/>
              </a:rPr>
              <a:t>Django</a:t>
            </a:r>
            <a:r>
              <a:rPr lang="zh-CN" altLang="en-US" sz="1600" dirty="0">
                <a:solidFill>
                  <a:schemeClr val="tx1">
                    <a:lumMod val="75000"/>
                    <a:lumOff val="25000"/>
                  </a:schemeClr>
                </a:solidFill>
                <a:latin typeface="微软雅黑" pitchFamily="34" charset="-122"/>
                <a:ea typeface="微软雅黑" pitchFamily="34" charset="-122"/>
              </a:rPr>
              <a:t>来构建</a:t>
            </a:r>
            <a:r>
              <a:rPr lang="en-US" altLang="zh-CN" sz="1600" dirty="0">
                <a:solidFill>
                  <a:schemeClr val="tx1">
                    <a:lumMod val="75000"/>
                    <a:lumOff val="25000"/>
                  </a:schemeClr>
                </a:solidFill>
                <a:latin typeface="微软雅黑" pitchFamily="34" charset="-122"/>
                <a:ea typeface="微软雅黑" pitchFamily="34" charset="-122"/>
              </a:rPr>
              <a:t>WEB</a:t>
            </a:r>
            <a:r>
              <a:rPr lang="zh-CN" altLang="en-US" sz="1600" dirty="0">
                <a:solidFill>
                  <a:schemeClr val="tx1">
                    <a:lumMod val="75000"/>
                    <a:lumOff val="25000"/>
                  </a:schemeClr>
                </a:solidFill>
                <a:latin typeface="微软雅黑" pitchFamily="34" charset="-122"/>
                <a:ea typeface="微软雅黑" pitchFamily="34" charset="-122"/>
              </a:rPr>
              <a:t>系统，前端页面通过使用</a:t>
            </a:r>
            <a:r>
              <a:rPr lang="en-US" altLang="zh-CN" sz="1600" dirty="0" err="1">
                <a:solidFill>
                  <a:schemeClr val="tx1">
                    <a:lumMod val="75000"/>
                    <a:lumOff val="25000"/>
                  </a:schemeClr>
                </a:solidFill>
                <a:latin typeface="微软雅黑" pitchFamily="34" charset="-122"/>
                <a:ea typeface="微软雅黑" pitchFamily="34" charset="-122"/>
              </a:rPr>
              <a:t>BootStrap</a:t>
            </a:r>
            <a:r>
              <a:rPr lang="zh-CN" altLang="en-US" sz="1600" dirty="0">
                <a:solidFill>
                  <a:schemeClr val="tx1">
                    <a:lumMod val="75000"/>
                    <a:lumOff val="25000"/>
                  </a:schemeClr>
                </a:solidFill>
                <a:latin typeface="微软雅黑" pitchFamily="34" charset="-122"/>
                <a:ea typeface="微软雅黑" pitchFamily="34" charset="-122"/>
              </a:rPr>
              <a:t>来构建用户交互良好，简洁漂亮的系统页面</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err="1">
                <a:solidFill>
                  <a:schemeClr val="tx1">
                    <a:lumMod val="75000"/>
                    <a:lumOff val="25000"/>
                  </a:schemeClr>
                </a:solidFill>
                <a:latin typeface="微软雅黑" pitchFamily="34" charset="-122"/>
                <a:ea typeface="微软雅黑" pitchFamily="34" charset="-122"/>
              </a:rPr>
              <a:t>Mysql</a:t>
            </a:r>
            <a:r>
              <a:rPr lang="zh-CN" altLang="en-US" sz="1600" dirty="0">
                <a:solidFill>
                  <a:schemeClr val="tx1">
                    <a:lumMod val="75000"/>
                    <a:lumOff val="25000"/>
                  </a:schemeClr>
                </a:solidFill>
                <a:latin typeface="微软雅黑" pitchFamily="34" charset="-122"/>
                <a:ea typeface="微软雅黑" pitchFamily="34" charset="-122"/>
              </a:rPr>
              <a:t>数据库存储系统信息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a:solidFill>
                  <a:schemeClr val="tx1">
                    <a:lumMod val="75000"/>
                    <a:lumOff val="25000"/>
                  </a:schemeClr>
                </a:solidFill>
                <a:latin typeface="微软雅黑" pitchFamily="34" charset="-122"/>
                <a:ea typeface="微软雅黑" pitchFamily="34" charset="-122"/>
              </a:rPr>
              <a:t>Python</a:t>
            </a:r>
            <a:r>
              <a:rPr lang="zh-CN" altLang="en-US" sz="1600" dirty="0">
                <a:solidFill>
                  <a:schemeClr val="tx1">
                    <a:lumMod val="75000"/>
                    <a:lumOff val="25000"/>
                  </a:schemeClr>
                </a:solidFill>
                <a:latin typeface="微软雅黑" pitchFamily="34" charset="-122"/>
                <a:ea typeface="微软雅黑" pitchFamily="34" charset="-122"/>
              </a:rPr>
              <a:t>及其相关库</a:t>
            </a:r>
            <a:r>
              <a:rPr lang="en-US" altLang="zh-CN" sz="1600" dirty="0">
                <a:solidFill>
                  <a:schemeClr val="tx1">
                    <a:lumMod val="75000"/>
                    <a:lumOff val="25000"/>
                  </a:schemeClr>
                </a:solidFill>
                <a:latin typeface="微软雅黑" pitchFamily="34" charset="-122"/>
                <a:ea typeface="微软雅黑" pitchFamily="34" charset="-122"/>
              </a:rPr>
              <a:t>(pandas, </a:t>
            </a:r>
            <a:r>
              <a:rPr lang="en-US" altLang="zh-CN" sz="1600" dirty="0" err="1">
                <a:solidFill>
                  <a:schemeClr val="tx1">
                    <a:lumMod val="75000"/>
                    <a:lumOff val="25000"/>
                  </a:schemeClr>
                </a:solidFill>
                <a:latin typeface="微软雅黑" pitchFamily="34" charset="-122"/>
                <a:ea typeface="微软雅黑" pitchFamily="34" charset="-122"/>
              </a:rPr>
              <a:t>geopy</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dirty="0" err="1">
                <a:solidFill>
                  <a:schemeClr val="tx1">
                    <a:lumMod val="75000"/>
                    <a:lumOff val="25000"/>
                  </a:schemeClr>
                </a:solidFill>
                <a:latin typeface="微软雅黑" pitchFamily="34" charset="-122"/>
                <a:ea typeface="微软雅黑" pitchFamily="34" charset="-122"/>
              </a:rPr>
              <a:t>exifreader</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dirty="0" err="1">
                <a:solidFill>
                  <a:schemeClr val="tx1">
                    <a:lumMod val="75000"/>
                    <a:lumOff val="25000"/>
                  </a:schemeClr>
                </a:solidFill>
                <a:latin typeface="微软雅黑" pitchFamily="34" charset="-122"/>
                <a:ea typeface="微软雅黑" pitchFamily="34" charset="-122"/>
              </a:rPr>
              <a:t>sklearn</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等进行数据分析</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a:solidFill>
                  <a:schemeClr val="tx1">
                    <a:lumMod val="75000"/>
                    <a:lumOff val="25000"/>
                  </a:schemeClr>
                </a:solidFill>
                <a:latin typeface="微软雅黑" pitchFamily="34" charset="-122"/>
                <a:ea typeface="微软雅黑" pitchFamily="34" charset="-122"/>
              </a:rPr>
              <a:t>Spark</a:t>
            </a:r>
            <a:r>
              <a:rPr lang="zh-CN" altLang="en-US" sz="1600" dirty="0">
                <a:solidFill>
                  <a:schemeClr val="tx1">
                    <a:lumMod val="75000"/>
                    <a:lumOff val="25000"/>
                  </a:schemeClr>
                </a:solidFill>
                <a:latin typeface="微软雅黑" pitchFamily="34" charset="-122"/>
                <a:ea typeface="微软雅黑" pitchFamily="34" charset="-122"/>
              </a:rPr>
              <a:t>进行数据分析</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使用百度地图</a:t>
            </a:r>
            <a:r>
              <a:rPr lang="en-US" altLang="zh-CN" sz="1600" dirty="0">
                <a:solidFill>
                  <a:schemeClr val="tx1">
                    <a:lumMod val="75000"/>
                    <a:lumOff val="25000"/>
                  </a:schemeClr>
                </a:solidFill>
                <a:latin typeface="微软雅黑" pitchFamily="34" charset="-122"/>
                <a:ea typeface="微软雅黑" pitchFamily="34" charset="-122"/>
              </a:rPr>
              <a:t>API</a:t>
            </a:r>
            <a:r>
              <a:rPr lang="zh-CN" altLang="en-US" sz="1600" dirty="0">
                <a:solidFill>
                  <a:schemeClr val="tx1">
                    <a:lumMod val="75000"/>
                    <a:lumOff val="25000"/>
                  </a:schemeClr>
                </a:solidFill>
                <a:latin typeface="微软雅黑" pitchFamily="34" charset="-122"/>
                <a:ea typeface="微软雅黑" pitchFamily="34" charset="-122"/>
              </a:rPr>
              <a:t>展示景点位置信息</a:t>
            </a:r>
          </a:p>
        </p:txBody>
      </p:sp>
      <p:sp>
        <p:nvSpPr>
          <p:cNvPr id="21" name="圆角矩形 2">
            <a:extLst>
              <a:ext uri="{FF2B5EF4-FFF2-40B4-BE49-F238E27FC236}">
                <a16:creationId xmlns:a16="http://schemas.microsoft.com/office/drawing/2014/main" id="{EEE5590F-1B3E-47FC-9FF3-3434DB1F54DA}"/>
              </a:ext>
            </a:extLst>
          </p:cNvPr>
          <p:cNvSpPr/>
          <p:nvPr/>
        </p:nvSpPr>
        <p:spPr>
          <a:xfrm>
            <a:off x="1293779" y="2266547"/>
            <a:ext cx="6504022" cy="3803177"/>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003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18" name="文本框 17">
            <a:extLst>
              <a:ext uri="{FF2B5EF4-FFF2-40B4-BE49-F238E27FC236}">
                <a16:creationId xmlns:a16="http://schemas.microsoft.com/office/drawing/2014/main" id="{714CCA44-796F-4EA2-9ADE-98C4D1E8C0A4}"/>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推荐效果</a:t>
            </a:r>
          </a:p>
        </p:txBody>
      </p:sp>
      <p:pic>
        <p:nvPicPr>
          <p:cNvPr id="4" name="图片 3">
            <a:extLst>
              <a:ext uri="{FF2B5EF4-FFF2-40B4-BE49-F238E27FC236}">
                <a16:creationId xmlns:a16="http://schemas.microsoft.com/office/drawing/2014/main" id="{A83B53F3-C641-4105-8043-4D84F477D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71" y="1794174"/>
            <a:ext cx="7043895" cy="4801754"/>
          </a:xfrm>
          <a:prstGeom prst="rect">
            <a:avLst/>
          </a:prstGeom>
        </p:spPr>
      </p:pic>
    </p:spTree>
    <p:extLst>
      <p:ext uri="{BB962C8B-B14F-4D97-AF65-F5344CB8AC3E}">
        <p14:creationId xmlns:p14="http://schemas.microsoft.com/office/powerpoint/2010/main" val="222469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FD81EF67-5BEB-43E1-A966-1644E7648F18}"/>
              </a:ext>
            </a:extLst>
          </p:cNvPr>
          <p:cNvSpPr txBox="1"/>
          <p:nvPr/>
        </p:nvSpPr>
        <p:spPr>
          <a:xfrm>
            <a:off x="2948860" y="4059267"/>
            <a:ext cx="3246273" cy="923330"/>
          </a:xfrm>
          <a:prstGeom prst="rect">
            <a:avLst/>
          </a:prstGeom>
          <a:noFill/>
        </p:spPr>
        <p:txBody>
          <a:bodyPr wrap="none" rtlCol="0">
            <a:spAutoFit/>
          </a:bodyPr>
          <a:lstStyle/>
          <a:p>
            <a:r>
              <a:rPr lang="en-US" altLang="zh-CN" sz="5400" dirty="0"/>
              <a:t>Thank you </a:t>
            </a:r>
            <a:endParaRPr lang="zh-CN" altLang="en-US" sz="5400" b="1" dirty="0">
              <a:solidFill>
                <a:schemeClr val="bg1"/>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743425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用户管理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2</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用户数据导入</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YFCC 100M</a:t>
            </a:r>
            <a:r>
              <a:rPr lang="zh-CN" altLang="en-US" dirty="0">
                <a:latin typeface="微软雅黑" panose="020B0503020204020204" pitchFamily="34" charset="-122"/>
                <a:ea typeface="微软雅黑" panose="020B0503020204020204" pitchFamily="34" charset="-122"/>
              </a:rPr>
              <a:t>数据集中提取</a:t>
            </a:r>
            <a:r>
              <a:rPr lang="en-US" altLang="zh-CN" dirty="0">
                <a:latin typeface="微软雅黑" panose="020B0503020204020204" pitchFamily="34" charset="-122"/>
                <a:ea typeface="微软雅黑" panose="020B0503020204020204" pitchFamily="34" charset="-122"/>
              </a:rPr>
              <a:t>10000</a:t>
            </a:r>
            <a:r>
              <a:rPr lang="zh-CN" altLang="en-US" dirty="0">
                <a:latin typeface="微软雅黑" panose="020B0503020204020204" pitchFamily="34" charset="-122"/>
                <a:ea typeface="微软雅黑" panose="020B0503020204020204" pitchFamily="34" charset="-122"/>
              </a:rPr>
              <a:t>多条用户数据，作为系统预用数据</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新用户注册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提供注册功能，实现新用户的注册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用户登录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实现用户登录，基于用户进行个性化推荐</a:t>
            </a:r>
          </a:p>
        </p:txBody>
      </p:sp>
      <p:sp>
        <p:nvSpPr>
          <p:cNvPr id="4" name="矩形 3">
            <a:extLst>
              <a:ext uri="{FF2B5EF4-FFF2-40B4-BE49-F238E27FC236}">
                <a16:creationId xmlns:a16="http://schemas.microsoft.com/office/drawing/2014/main" id="{E2213D10-BCCB-481B-B136-A0D0AF3DB427}"/>
              </a:ext>
            </a:extLst>
          </p:cNvPr>
          <p:cNvSpPr/>
          <p:nvPr/>
        </p:nvSpPr>
        <p:spPr>
          <a:xfrm>
            <a:off x="3686783" y="2130357"/>
            <a:ext cx="2558374" cy="4570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8CBF2772-6836-466B-85E5-C09A417B39FE}"/>
              </a:ext>
            </a:extLst>
          </p:cNvPr>
          <p:cNvPicPr>
            <a:picLocks noChangeAspect="1"/>
          </p:cNvPicPr>
          <p:nvPr/>
        </p:nvPicPr>
        <p:blipFill>
          <a:blip r:embed="rId3"/>
          <a:stretch>
            <a:fillRect/>
          </a:stretch>
        </p:blipFill>
        <p:spPr>
          <a:xfrm>
            <a:off x="3816633" y="2229368"/>
            <a:ext cx="2298673" cy="4372864"/>
          </a:xfrm>
          <a:prstGeom prst="rect">
            <a:avLst/>
          </a:prstGeom>
        </p:spPr>
      </p:pic>
      <p:sp>
        <p:nvSpPr>
          <p:cNvPr id="10" name="矩形 9">
            <a:extLst>
              <a:ext uri="{FF2B5EF4-FFF2-40B4-BE49-F238E27FC236}">
                <a16:creationId xmlns:a16="http://schemas.microsoft.com/office/drawing/2014/main" id="{244849D4-4990-4931-A9DD-AB059DFE346F}"/>
              </a:ext>
            </a:extLst>
          </p:cNvPr>
          <p:cNvSpPr/>
          <p:nvPr/>
        </p:nvSpPr>
        <p:spPr>
          <a:xfrm>
            <a:off x="6508032" y="2123478"/>
            <a:ext cx="2558374" cy="4577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2CBB64A6-3D4F-420D-947E-2C50E2FF4F3E}"/>
              </a:ext>
            </a:extLst>
          </p:cNvPr>
          <p:cNvPicPr>
            <a:picLocks noChangeAspect="1"/>
          </p:cNvPicPr>
          <p:nvPr/>
        </p:nvPicPr>
        <p:blipFill>
          <a:blip r:embed="rId4"/>
          <a:stretch>
            <a:fillRect/>
          </a:stretch>
        </p:blipFill>
        <p:spPr>
          <a:xfrm>
            <a:off x="6603912" y="2225927"/>
            <a:ext cx="2430534" cy="4372863"/>
          </a:xfrm>
          <a:prstGeom prst="rect">
            <a:avLst/>
          </a:prstGeom>
        </p:spPr>
      </p:pic>
    </p:spTree>
    <p:extLst>
      <p:ext uri="{BB962C8B-B14F-4D97-AF65-F5344CB8AC3E}">
        <p14:creationId xmlns:p14="http://schemas.microsoft.com/office/powerpoint/2010/main" val="3856749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22" name="圆角矩形 2">
            <a:extLst>
              <a:ext uri="{FF2B5EF4-FFF2-40B4-BE49-F238E27FC236}">
                <a16:creationId xmlns:a16="http://schemas.microsoft.com/office/drawing/2014/main" id="{D22501D6-55F7-4516-92CA-BE7437310248}"/>
              </a:ext>
            </a:extLst>
          </p:cNvPr>
          <p:cNvSpPr/>
          <p:nvPr/>
        </p:nvSpPr>
        <p:spPr>
          <a:xfrm>
            <a:off x="581134" y="2886455"/>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23" name="组合 22">
            <a:extLst>
              <a:ext uri="{FF2B5EF4-FFF2-40B4-BE49-F238E27FC236}">
                <a16:creationId xmlns:a16="http://schemas.microsoft.com/office/drawing/2014/main" id="{50A74857-328B-4F91-A112-0B9A99A27AC8}"/>
              </a:ext>
            </a:extLst>
          </p:cNvPr>
          <p:cNvGrpSpPr/>
          <p:nvPr/>
        </p:nvGrpSpPr>
        <p:grpSpPr>
          <a:xfrm>
            <a:off x="1060900" y="1754573"/>
            <a:ext cx="1447442" cy="1447442"/>
            <a:chOff x="304800" y="673100"/>
            <a:chExt cx="4000500" cy="4000500"/>
          </a:xfrm>
          <a:solidFill>
            <a:schemeClr val="accent2"/>
          </a:solidFill>
          <a:effectLst/>
        </p:grpSpPr>
        <p:sp>
          <p:nvSpPr>
            <p:cNvPr id="24" name="同心圆 4">
              <a:extLst>
                <a:ext uri="{FF2B5EF4-FFF2-40B4-BE49-F238E27FC236}">
                  <a16:creationId xmlns:a16="http://schemas.microsoft.com/office/drawing/2014/main" id="{FE3BEA08-55E7-4C0F-9A10-63EFF19BF7FD}"/>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5" name="椭圆 24">
              <a:extLst>
                <a:ext uri="{FF2B5EF4-FFF2-40B4-BE49-F238E27FC236}">
                  <a16:creationId xmlns:a16="http://schemas.microsoft.com/office/drawing/2014/main" id="{0ECF69A5-F0CE-4276-82B8-4868E4E7C2C2}"/>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26" name="椭圆 25">
            <a:extLst>
              <a:ext uri="{FF2B5EF4-FFF2-40B4-BE49-F238E27FC236}">
                <a16:creationId xmlns:a16="http://schemas.microsoft.com/office/drawing/2014/main" id="{AADA8A14-FF1C-486F-AC3B-3E37AC593D98}"/>
              </a:ext>
            </a:extLst>
          </p:cNvPr>
          <p:cNvSpPr/>
          <p:nvPr/>
        </p:nvSpPr>
        <p:spPr>
          <a:xfrm>
            <a:off x="2164987"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2DFDA122-C5C8-4129-9B36-E067500FF109}"/>
              </a:ext>
            </a:extLst>
          </p:cNvPr>
          <p:cNvSpPr/>
          <p:nvPr/>
        </p:nvSpPr>
        <p:spPr>
          <a:xfrm>
            <a:off x="1243646"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照片上传</a:t>
            </a:r>
          </a:p>
        </p:txBody>
      </p:sp>
      <p:sp>
        <p:nvSpPr>
          <p:cNvPr id="28" name="圆角矩形 8">
            <a:extLst>
              <a:ext uri="{FF2B5EF4-FFF2-40B4-BE49-F238E27FC236}">
                <a16:creationId xmlns:a16="http://schemas.microsoft.com/office/drawing/2014/main" id="{E8B04F0B-9CDC-41BD-AB1F-1A86B1C52CB1}"/>
              </a:ext>
            </a:extLst>
          </p:cNvPr>
          <p:cNvSpPr/>
          <p:nvPr/>
        </p:nvSpPr>
        <p:spPr>
          <a:xfrm>
            <a:off x="3298954" y="2886454"/>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9" name="圆角矩形 9">
            <a:extLst>
              <a:ext uri="{FF2B5EF4-FFF2-40B4-BE49-F238E27FC236}">
                <a16:creationId xmlns:a16="http://schemas.microsoft.com/office/drawing/2014/main" id="{B33ACD0C-48F1-49FB-B551-54CCABA25080}"/>
              </a:ext>
            </a:extLst>
          </p:cNvPr>
          <p:cNvSpPr/>
          <p:nvPr/>
        </p:nvSpPr>
        <p:spPr>
          <a:xfrm>
            <a:off x="6033093" y="2886453"/>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30" name="组合 29">
            <a:extLst>
              <a:ext uri="{FF2B5EF4-FFF2-40B4-BE49-F238E27FC236}">
                <a16:creationId xmlns:a16="http://schemas.microsoft.com/office/drawing/2014/main" id="{54CF5B69-DF3E-42D3-80A7-9C812C3E2779}"/>
              </a:ext>
            </a:extLst>
          </p:cNvPr>
          <p:cNvGrpSpPr/>
          <p:nvPr/>
        </p:nvGrpSpPr>
        <p:grpSpPr>
          <a:xfrm>
            <a:off x="3799369" y="1798482"/>
            <a:ext cx="1447442" cy="1447442"/>
            <a:chOff x="304800" y="673100"/>
            <a:chExt cx="4000500" cy="4000500"/>
          </a:xfrm>
          <a:solidFill>
            <a:schemeClr val="accent2"/>
          </a:solidFill>
          <a:effectLst/>
        </p:grpSpPr>
        <p:sp>
          <p:nvSpPr>
            <p:cNvPr id="31" name="同心圆 11">
              <a:extLst>
                <a:ext uri="{FF2B5EF4-FFF2-40B4-BE49-F238E27FC236}">
                  <a16:creationId xmlns:a16="http://schemas.microsoft.com/office/drawing/2014/main" id="{1B380661-E19B-4394-A6ED-8F16564434E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2" name="椭圆 31">
              <a:extLst>
                <a:ext uri="{FF2B5EF4-FFF2-40B4-BE49-F238E27FC236}">
                  <a16:creationId xmlns:a16="http://schemas.microsoft.com/office/drawing/2014/main" id="{76FF45A4-B6F3-446B-8E82-3F303574F63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grpSp>
        <p:nvGrpSpPr>
          <p:cNvPr id="33" name="组合 32">
            <a:extLst>
              <a:ext uri="{FF2B5EF4-FFF2-40B4-BE49-F238E27FC236}">
                <a16:creationId xmlns:a16="http://schemas.microsoft.com/office/drawing/2014/main" id="{BD8D6B2C-34D8-461A-ADCC-030F95B4106E}"/>
              </a:ext>
            </a:extLst>
          </p:cNvPr>
          <p:cNvGrpSpPr/>
          <p:nvPr/>
        </p:nvGrpSpPr>
        <p:grpSpPr>
          <a:xfrm>
            <a:off x="6533508" y="1754573"/>
            <a:ext cx="1447442" cy="1447442"/>
            <a:chOff x="304800" y="673100"/>
            <a:chExt cx="4000500" cy="4000500"/>
          </a:xfrm>
          <a:solidFill>
            <a:schemeClr val="accent2"/>
          </a:solidFill>
          <a:effectLst/>
        </p:grpSpPr>
        <p:sp>
          <p:nvSpPr>
            <p:cNvPr id="34" name="同心圆 14">
              <a:extLst>
                <a:ext uri="{FF2B5EF4-FFF2-40B4-BE49-F238E27FC236}">
                  <a16:creationId xmlns:a16="http://schemas.microsoft.com/office/drawing/2014/main" id="{1ADC18B9-EC6E-4479-A8AC-ADF0F699C8D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5" name="椭圆 34">
              <a:extLst>
                <a:ext uri="{FF2B5EF4-FFF2-40B4-BE49-F238E27FC236}">
                  <a16:creationId xmlns:a16="http://schemas.microsoft.com/office/drawing/2014/main" id="{7B169F74-EDB5-498C-8380-8F879A9A053B}"/>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36" name="椭圆 35">
            <a:extLst>
              <a:ext uri="{FF2B5EF4-FFF2-40B4-BE49-F238E27FC236}">
                <a16:creationId xmlns:a16="http://schemas.microsoft.com/office/drawing/2014/main" id="{DB6CDD85-612E-4B2E-8C7D-1579DA51376B}"/>
              </a:ext>
            </a:extLst>
          </p:cNvPr>
          <p:cNvSpPr/>
          <p:nvPr/>
        </p:nvSpPr>
        <p:spPr>
          <a:xfrm>
            <a:off x="4956614"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A3F285AA-BB6D-4338-956F-96430C79C876}"/>
              </a:ext>
            </a:extLst>
          </p:cNvPr>
          <p:cNvSpPr/>
          <p:nvPr/>
        </p:nvSpPr>
        <p:spPr>
          <a:xfrm>
            <a:off x="7692918"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C31B9816-EC00-4226-B907-F4C8AAB73F57}"/>
              </a:ext>
            </a:extLst>
          </p:cNvPr>
          <p:cNvSpPr/>
          <p:nvPr/>
        </p:nvSpPr>
        <p:spPr>
          <a:xfrm>
            <a:off x="3969092"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信息提取</a:t>
            </a:r>
          </a:p>
        </p:txBody>
      </p:sp>
      <p:sp>
        <p:nvSpPr>
          <p:cNvPr id="39" name="矩形 38">
            <a:extLst>
              <a:ext uri="{FF2B5EF4-FFF2-40B4-BE49-F238E27FC236}">
                <a16:creationId xmlns:a16="http://schemas.microsoft.com/office/drawing/2014/main" id="{E63E87B2-9FF9-4D49-9991-EE5A953CB038}"/>
              </a:ext>
            </a:extLst>
          </p:cNvPr>
          <p:cNvSpPr/>
          <p:nvPr/>
        </p:nvSpPr>
        <p:spPr>
          <a:xfrm>
            <a:off x="6703231"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照片删除</a:t>
            </a:r>
          </a:p>
        </p:txBody>
      </p:sp>
      <p:sp>
        <p:nvSpPr>
          <p:cNvPr id="3" name="矩形 2"/>
          <p:cNvSpPr/>
          <p:nvPr/>
        </p:nvSpPr>
        <p:spPr>
          <a:xfrm>
            <a:off x="685086" y="3777910"/>
            <a:ext cx="2328001"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用户上传其旅游照片</a:t>
            </a:r>
          </a:p>
        </p:txBody>
      </p:sp>
      <p:sp>
        <p:nvSpPr>
          <p:cNvPr id="40" name="矩形 39"/>
          <p:cNvSpPr/>
          <p:nvPr/>
        </p:nvSpPr>
        <p:spPr>
          <a:xfrm>
            <a:off x="3398069" y="3390827"/>
            <a:ext cx="2349157"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分析照片的</a:t>
            </a:r>
            <a:r>
              <a:rPr lang="en-US" altLang="zh-CN" dirty="0">
                <a:latin typeface="微软雅黑" panose="020B0503020204020204" pitchFamily="34" charset="-122"/>
                <a:ea typeface="微软雅黑" panose="020B0503020204020204" pitchFamily="34" charset="-122"/>
              </a:rPr>
              <a:t>EXIF</a:t>
            </a:r>
            <a:r>
              <a:rPr lang="zh-CN" altLang="en-US" dirty="0">
                <a:latin typeface="微软雅黑" panose="020B0503020204020204" pitchFamily="34" charset="-122"/>
                <a:ea typeface="微软雅黑" panose="020B0503020204020204" pitchFamily="34" charset="-122"/>
              </a:rPr>
              <a:t>信息，从中提取出照片拍摄时间，拍摄地等信息。</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使用</a:t>
            </a:r>
            <a:r>
              <a:rPr lang="en-US" altLang="zh-CN" dirty="0" err="1">
                <a:latin typeface="微软雅黑" panose="020B0503020204020204" pitchFamily="34" charset="-122"/>
                <a:ea typeface="微软雅黑" panose="020B0503020204020204" pitchFamily="34" charset="-122"/>
              </a:rPr>
              <a:t>geopy</a:t>
            </a:r>
            <a:r>
              <a:rPr lang="zh-CN" altLang="en-US" dirty="0">
                <a:latin typeface="微软雅黑" panose="020B0503020204020204" pitchFamily="34" charset="-122"/>
                <a:ea typeface="微软雅黑" panose="020B0503020204020204" pitchFamily="34" charset="-122"/>
              </a:rPr>
              <a:t>库将</a:t>
            </a:r>
            <a:r>
              <a:rPr lang="en-US" altLang="zh-CN" dirty="0">
                <a:latin typeface="微软雅黑" panose="020B0503020204020204" pitchFamily="34" charset="-122"/>
                <a:ea typeface="微软雅黑" panose="020B0503020204020204" pitchFamily="34" charset="-122"/>
              </a:rPr>
              <a:t>GEO</a:t>
            </a:r>
            <a:r>
              <a:rPr lang="zh-CN" altLang="en-US" dirty="0">
                <a:latin typeface="微软雅黑" panose="020B0503020204020204" pitchFamily="34" charset="-122"/>
                <a:ea typeface="微软雅黑" panose="020B0503020204020204" pitchFamily="34" charset="-122"/>
              </a:rPr>
              <a:t>信息转化为实际地址</a:t>
            </a:r>
          </a:p>
        </p:txBody>
      </p:sp>
      <p:sp>
        <p:nvSpPr>
          <p:cNvPr id="41" name="矩形 40"/>
          <p:cNvSpPr/>
          <p:nvPr/>
        </p:nvSpPr>
        <p:spPr>
          <a:xfrm>
            <a:off x="6114069" y="3719022"/>
            <a:ext cx="2286319"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用户可选择将其上传过的照片删除</a:t>
            </a:r>
          </a:p>
        </p:txBody>
      </p:sp>
    </p:spTree>
    <p:extLst>
      <p:ext uri="{BB962C8B-B14F-4D97-AF65-F5344CB8AC3E}">
        <p14:creationId xmlns:p14="http://schemas.microsoft.com/office/powerpoint/2010/main" val="4944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1255487" y="203388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1255486" y="2668972"/>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455C16-4AA3-45AD-846B-E9F04619A3BD}"/>
              </a:ext>
            </a:extLst>
          </p:cNvPr>
          <p:cNvCxnSpPr/>
          <p:nvPr/>
        </p:nvCxnSpPr>
        <p:spPr>
          <a:xfrm>
            <a:off x="5128483" y="26689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3165662"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6" name="TextBox 499">
            <a:extLst>
              <a:ext uri="{FF2B5EF4-FFF2-40B4-BE49-F238E27FC236}">
                <a16:creationId xmlns:a16="http://schemas.microsoft.com/office/drawing/2014/main" id="{F71B9384-98A1-4CB5-8017-E56060F30CCF}"/>
              </a:ext>
            </a:extLst>
          </p:cNvPr>
          <p:cNvSpPr txBox="1"/>
          <p:nvPr/>
        </p:nvSpPr>
        <p:spPr>
          <a:xfrm>
            <a:off x="7016755"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1161569" y="2736509"/>
            <a:ext cx="3046199" cy="629401"/>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5052285" y="2736509"/>
            <a:ext cx="3046199" cy="629401"/>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使用</a:t>
            </a:r>
            <a:r>
              <a:rPr lang="en-US" altLang="zh-CN" dirty="0"/>
              <a:t>DBSCAN</a:t>
            </a:r>
            <a:r>
              <a:rPr lang="zh-CN" altLang="en-US" dirty="0"/>
              <a:t>算法，对照片信息聚类，获取景点信息</a:t>
            </a:r>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2812843" y="5107339"/>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4723019" y="4640608"/>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2718926" y="5182695"/>
            <a:ext cx="3789572" cy="90947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构建推荐模型，使用基于物品的协同过滤算法，</a:t>
            </a:r>
            <a:r>
              <a:rPr lang="en-US" altLang="zh-CN" dirty="0" err="1"/>
              <a:t>FunkSVD</a:t>
            </a:r>
            <a:r>
              <a:rPr lang="zh-CN" altLang="en-US" dirty="0"/>
              <a:t>算法，</a:t>
            </a:r>
            <a:r>
              <a:rPr lang="en-US" altLang="zh-CN" dirty="0" err="1"/>
              <a:t>FPGrowth</a:t>
            </a:r>
            <a:r>
              <a:rPr lang="zh-CN" altLang="en-US" dirty="0"/>
              <a:t>算法等</a:t>
            </a:r>
            <a:endParaRPr lang="en-US" altLang="zh-CN" dirty="0"/>
          </a:p>
          <a:p>
            <a:r>
              <a:rPr lang="zh-CN" altLang="en-US" dirty="0"/>
              <a:t>使用投票法则整合算法</a:t>
            </a:r>
            <a:endParaRPr lang="en-US" altLang="zh-CN"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5128483" y="20193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2881699" y="439016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109857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1544979" y="1361483"/>
            <a:ext cx="1922512"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YFCC 100M</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数据集</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1400989" y="2501510"/>
            <a:ext cx="6561911" cy="3442094"/>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200000"/>
              </a:lnSpc>
              <a:buFont typeface="Wingdings" panose="05000000000000000000" pitchFamily="2" charset="2"/>
              <a:buChar char="l"/>
            </a:pPr>
            <a:r>
              <a:rPr lang="zh-CN" altLang="en-US" sz="1600" dirty="0"/>
              <a:t>我们使用</a:t>
            </a:r>
            <a:r>
              <a:rPr lang="en-US" altLang="zh-CN" sz="1600" dirty="0"/>
              <a:t>YFCC 100M</a:t>
            </a:r>
            <a:r>
              <a:rPr lang="zh-CN" altLang="en-US" sz="1600" dirty="0"/>
              <a:t>数据集作为原始照片数据集。</a:t>
            </a:r>
            <a:endParaRPr lang="en-US" altLang="zh-CN" sz="1600" dirty="0"/>
          </a:p>
          <a:p>
            <a:pPr marL="285750" indent="-285750">
              <a:lnSpc>
                <a:spcPct val="200000"/>
              </a:lnSpc>
              <a:buFont typeface="Wingdings" panose="05000000000000000000" pitchFamily="2" charset="2"/>
              <a:buChar char="l"/>
            </a:pPr>
            <a:r>
              <a:rPr lang="en-US" altLang="zh-CN" sz="1600" dirty="0"/>
              <a:t>YFCC 100M</a:t>
            </a:r>
            <a:r>
              <a:rPr lang="zh-CN" altLang="en-US" sz="1600" dirty="0"/>
              <a:t>数据库是</a:t>
            </a:r>
            <a:r>
              <a:rPr lang="en-US" altLang="zh-CN" sz="1600" dirty="0"/>
              <a:t>2014</a:t>
            </a:r>
            <a:r>
              <a:rPr lang="zh-CN" altLang="en-US" sz="1600" dirty="0"/>
              <a:t>年来基于雅虎</a:t>
            </a:r>
            <a:r>
              <a:rPr lang="en-US" altLang="zh-CN" sz="1600" dirty="0"/>
              <a:t>Flickr</a:t>
            </a:r>
            <a:r>
              <a:rPr lang="zh-CN" altLang="en-US" sz="1600" dirty="0"/>
              <a:t>的影像数据库。该库由</a:t>
            </a:r>
            <a:r>
              <a:rPr lang="en-US" altLang="zh-CN" sz="1600" dirty="0"/>
              <a:t>1</a:t>
            </a:r>
            <a:r>
              <a:rPr lang="zh-CN" altLang="en-US" sz="1600" dirty="0"/>
              <a:t>亿条产生于</a:t>
            </a:r>
            <a:r>
              <a:rPr lang="en-US" altLang="zh-CN" sz="1600" dirty="0"/>
              <a:t>2004</a:t>
            </a:r>
            <a:r>
              <a:rPr lang="zh-CN" altLang="en-US" sz="1600" dirty="0"/>
              <a:t>年至</a:t>
            </a:r>
            <a:r>
              <a:rPr lang="en-US" altLang="zh-CN" sz="1600" dirty="0"/>
              <a:t>2014</a:t>
            </a:r>
            <a:r>
              <a:rPr lang="zh-CN" altLang="en-US" sz="1600" dirty="0"/>
              <a:t>年间的多条媒体数据组成，其中包含了</a:t>
            </a:r>
            <a:r>
              <a:rPr lang="en-US" altLang="zh-CN" sz="1600" dirty="0"/>
              <a:t>9920</a:t>
            </a:r>
            <a:r>
              <a:rPr lang="zh-CN" altLang="en-US" sz="1600" dirty="0"/>
              <a:t>万的照片数据以及</a:t>
            </a:r>
            <a:r>
              <a:rPr lang="en-US" altLang="zh-CN" sz="1600" dirty="0"/>
              <a:t>80</a:t>
            </a:r>
            <a:r>
              <a:rPr lang="zh-CN" altLang="en-US" sz="1600" dirty="0"/>
              <a:t>万条视频数据。</a:t>
            </a:r>
            <a:endParaRPr lang="en-US" altLang="zh-CN" sz="1600" dirty="0"/>
          </a:p>
          <a:p>
            <a:pPr marL="285750" indent="-285750">
              <a:lnSpc>
                <a:spcPct val="200000"/>
              </a:lnSpc>
              <a:buFont typeface="Wingdings" panose="05000000000000000000" pitchFamily="2" charset="2"/>
              <a:buChar char="l"/>
            </a:pPr>
            <a:r>
              <a:rPr lang="en-US" altLang="zh-CN" sz="1600" dirty="0"/>
              <a:t>YFCC 100M</a:t>
            </a:r>
            <a:r>
              <a:rPr lang="zh-CN" altLang="en-US" sz="1600" dirty="0"/>
              <a:t>数据集并不包含照片或视频数据，而是一个文本数据文档，文档中每一行都是一条照片或视频的元数据。</a:t>
            </a:r>
            <a:endParaRPr lang="en-US" altLang="zh-CN" sz="1600" dirty="0"/>
          </a:p>
          <a:p>
            <a:pPr>
              <a:lnSpc>
                <a:spcPct val="200000"/>
              </a:lnSpc>
            </a:pPr>
            <a:endParaRPr lang="zh-CN" altLang="en-US" sz="1600"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5573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r>
              <a:rPr lang="en-US" altLang="zh-CN" sz="4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2479692" y="1444087"/>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475599" y="1955513"/>
            <a:ext cx="4680061" cy="349324"/>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grpSp>
        <p:nvGrpSpPr>
          <p:cNvPr id="15" name="组合 14">
            <a:extLst>
              <a:ext uri="{FF2B5EF4-FFF2-40B4-BE49-F238E27FC236}">
                <a16:creationId xmlns:a16="http://schemas.microsoft.com/office/drawing/2014/main" id="{A95AB754-7240-457E-BDC1-0A77FE538966}"/>
              </a:ext>
            </a:extLst>
          </p:cNvPr>
          <p:cNvGrpSpPr/>
          <p:nvPr/>
        </p:nvGrpSpPr>
        <p:grpSpPr>
          <a:xfrm>
            <a:off x="287146" y="2645121"/>
            <a:ext cx="1360808" cy="1360808"/>
            <a:chOff x="304800" y="673100"/>
            <a:chExt cx="4000500" cy="4000500"/>
          </a:xfrm>
          <a:solidFill>
            <a:schemeClr val="accent2"/>
          </a:solidFill>
          <a:effectLst/>
        </p:grpSpPr>
        <p:sp>
          <p:nvSpPr>
            <p:cNvPr id="16" name="同心圆 4">
              <a:extLst>
                <a:ext uri="{FF2B5EF4-FFF2-40B4-BE49-F238E27FC236}">
                  <a16:creationId xmlns:a16="http://schemas.microsoft.com/office/drawing/2014/main" id="{4B8E1A6C-7D84-4D8A-BBC4-FF1ECA501CA5}"/>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7" name="椭圆 16">
              <a:extLst>
                <a:ext uri="{FF2B5EF4-FFF2-40B4-BE49-F238E27FC236}">
                  <a16:creationId xmlns:a16="http://schemas.microsoft.com/office/drawing/2014/main" id="{CE40404B-7D82-47E4-9B32-8E10846DBF74}"/>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原始照片数据</a:t>
              </a:r>
            </a:p>
          </p:txBody>
        </p:sp>
      </p:grpSp>
      <p:sp>
        <p:nvSpPr>
          <p:cNvPr id="20" name="椭圆 19">
            <a:extLst>
              <a:ext uri="{FF2B5EF4-FFF2-40B4-BE49-F238E27FC236}">
                <a16:creationId xmlns:a16="http://schemas.microsoft.com/office/drawing/2014/main" id="{EE4830C1-56B1-4D89-B026-1B683D00C58D}"/>
              </a:ext>
            </a:extLst>
          </p:cNvPr>
          <p:cNvSpPr/>
          <p:nvPr/>
        </p:nvSpPr>
        <p:spPr>
          <a:xfrm>
            <a:off x="1391233" y="3590348"/>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21" name="组合 20">
            <a:extLst>
              <a:ext uri="{FF2B5EF4-FFF2-40B4-BE49-F238E27FC236}">
                <a16:creationId xmlns:a16="http://schemas.microsoft.com/office/drawing/2014/main" id="{8EF78225-0F49-45BF-90C8-84CD249E78AE}"/>
              </a:ext>
            </a:extLst>
          </p:cNvPr>
          <p:cNvGrpSpPr/>
          <p:nvPr/>
        </p:nvGrpSpPr>
        <p:grpSpPr>
          <a:xfrm>
            <a:off x="4789373" y="2609551"/>
            <a:ext cx="1447442" cy="1447442"/>
            <a:chOff x="304800" y="673100"/>
            <a:chExt cx="4000500" cy="4000500"/>
          </a:xfrm>
          <a:solidFill>
            <a:schemeClr val="accent2"/>
          </a:solidFill>
          <a:effectLst/>
        </p:grpSpPr>
        <p:sp>
          <p:nvSpPr>
            <p:cNvPr id="22" name="同心圆 4">
              <a:extLst>
                <a:ext uri="{FF2B5EF4-FFF2-40B4-BE49-F238E27FC236}">
                  <a16:creationId xmlns:a16="http://schemas.microsoft.com/office/drawing/2014/main" id="{424F9444-0E27-4AB8-98A2-DC2FFD5A2FD0}"/>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3" name="椭圆 22">
              <a:extLst>
                <a:ext uri="{FF2B5EF4-FFF2-40B4-BE49-F238E27FC236}">
                  <a16:creationId xmlns:a16="http://schemas.microsoft.com/office/drawing/2014/main" id="{18C423A0-899C-410B-B3E6-5F10AFF146CF}"/>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具有</a:t>
              </a:r>
              <a:r>
                <a:rPr lang="en-US" altLang="zh-CN" dirty="0">
                  <a:solidFill>
                    <a:schemeClr val="bg1"/>
                  </a:solidFill>
                  <a:latin typeface="微软雅黑" pitchFamily="34" charset="-122"/>
                  <a:ea typeface="微软雅黑" pitchFamily="34" charset="-122"/>
                </a:rPr>
                <a:t>GEO</a:t>
              </a:r>
              <a:r>
                <a:rPr lang="zh-CN" altLang="en-US" dirty="0">
                  <a:solidFill>
                    <a:schemeClr val="bg1"/>
                  </a:solidFill>
                  <a:latin typeface="微软雅黑" pitchFamily="34" charset="-122"/>
                  <a:ea typeface="微软雅黑" pitchFamily="34" charset="-122"/>
                </a:rPr>
                <a:t>信息的照片数据</a:t>
              </a:r>
            </a:p>
          </p:txBody>
        </p:sp>
      </p:grpSp>
      <p:sp>
        <p:nvSpPr>
          <p:cNvPr id="24" name="椭圆 23">
            <a:extLst>
              <a:ext uri="{FF2B5EF4-FFF2-40B4-BE49-F238E27FC236}">
                <a16:creationId xmlns:a16="http://schemas.microsoft.com/office/drawing/2014/main" id="{B44C5F2A-47CC-4EC8-BC01-7CE2FA5BAA29}"/>
              </a:ext>
            </a:extLst>
          </p:cNvPr>
          <p:cNvSpPr/>
          <p:nvPr/>
        </p:nvSpPr>
        <p:spPr>
          <a:xfrm>
            <a:off x="5893460" y="3554778"/>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grpSp>
        <p:nvGrpSpPr>
          <p:cNvPr id="25" name="组合 24">
            <a:extLst>
              <a:ext uri="{FF2B5EF4-FFF2-40B4-BE49-F238E27FC236}">
                <a16:creationId xmlns:a16="http://schemas.microsoft.com/office/drawing/2014/main" id="{55D6A729-A13C-43E5-97D2-51A4B6682DBE}"/>
              </a:ext>
            </a:extLst>
          </p:cNvPr>
          <p:cNvGrpSpPr/>
          <p:nvPr/>
        </p:nvGrpSpPr>
        <p:grpSpPr>
          <a:xfrm>
            <a:off x="7478844" y="4874385"/>
            <a:ext cx="1447442" cy="1447442"/>
            <a:chOff x="304800" y="673100"/>
            <a:chExt cx="4000500" cy="4000500"/>
          </a:xfrm>
          <a:solidFill>
            <a:schemeClr val="accent2"/>
          </a:solidFill>
          <a:effectLst/>
        </p:grpSpPr>
        <p:sp>
          <p:nvSpPr>
            <p:cNvPr id="26" name="同心圆 4">
              <a:extLst>
                <a:ext uri="{FF2B5EF4-FFF2-40B4-BE49-F238E27FC236}">
                  <a16:creationId xmlns:a16="http://schemas.microsoft.com/office/drawing/2014/main" id="{CE8BB945-0B07-4514-A77C-EF3325BD02D3}"/>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7" name="椭圆 26">
              <a:extLst>
                <a:ext uri="{FF2B5EF4-FFF2-40B4-BE49-F238E27FC236}">
                  <a16:creationId xmlns:a16="http://schemas.microsoft.com/office/drawing/2014/main" id="{4A5B827F-2AD7-44B8-A661-8775CEBF0857}"/>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照片聚类数据</a:t>
              </a:r>
            </a:p>
          </p:txBody>
        </p:sp>
      </p:grpSp>
      <p:sp>
        <p:nvSpPr>
          <p:cNvPr id="28" name="椭圆 27">
            <a:extLst>
              <a:ext uri="{FF2B5EF4-FFF2-40B4-BE49-F238E27FC236}">
                <a16:creationId xmlns:a16="http://schemas.microsoft.com/office/drawing/2014/main" id="{B265AC39-E211-4C06-B290-587EAB2548B5}"/>
              </a:ext>
            </a:extLst>
          </p:cNvPr>
          <p:cNvSpPr/>
          <p:nvPr/>
        </p:nvSpPr>
        <p:spPr>
          <a:xfrm>
            <a:off x="8582931" y="581961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29" name="组合 28">
            <a:extLst>
              <a:ext uri="{FF2B5EF4-FFF2-40B4-BE49-F238E27FC236}">
                <a16:creationId xmlns:a16="http://schemas.microsoft.com/office/drawing/2014/main" id="{BD998FB4-2F64-455E-A7B7-A60A4EE27E2B}"/>
              </a:ext>
            </a:extLst>
          </p:cNvPr>
          <p:cNvGrpSpPr/>
          <p:nvPr/>
        </p:nvGrpSpPr>
        <p:grpSpPr>
          <a:xfrm>
            <a:off x="2435019" y="4905976"/>
            <a:ext cx="1447442" cy="1447442"/>
            <a:chOff x="304800" y="673100"/>
            <a:chExt cx="4000500" cy="4000500"/>
          </a:xfrm>
          <a:solidFill>
            <a:schemeClr val="accent2"/>
          </a:solidFill>
          <a:effectLst/>
        </p:grpSpPr>
        <p:sp>
          <p:nvSpPr>
            <p:cNvPr id="30" name="同心圆 4">
              <a:extLst>
                <a:ext uri="{FF2B5EF4-FFF2-40B4-BE49-F238E27FC236}">
                  <a16:creationId xmlns:a16="http://schemas.microsoft.com/office/drawing/2014/main" id="{471435A8-DF7E-4F05-989D-0FB7DCFD5B0A}"/>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1" name="椭圆 30">
              <a:extLst>
                <a:ext uri="{FF2B5EF4-FFF2-40B4-BE49-F238E27FC236}">
                  <a16:creationId xmlns:a16="http://schemas.microsoft.com/office/drawing/2014/main" id="{C48F63EB-0612-4673-B41F-E6A2CC76C25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景点数据</a:t>
              </a:r>
            </a:p>
          </p:txBody>
        </p:sp>
      </p:grpSp>
      <p:sp>
        <p:nvSpPr>
          <p:cNvPr id="32" name="椭圆 31">
            <a:extLst>
              <a:ext uri="{FF2B5EF4-FFF2-40B4-BE49-F238E27FC236}">
                <a16:creationId xmlns:a16="http://schemas.microsoft.com/office/drawing/2014/main" id="{0A704EE2-E5AD-43E0-AB02-885BE1738577}"/>
              </a:ext>
            </a:extLst>
          </p:cNvPr>
          <p:cNvSpPr/>
          <p:nvPr/>
        </p:nvSpPr>
        <p:spPr>
          <a:xfrm>
            <a:off x="3539106" y="5851203"/>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7" name="箭头: 右 6">
            <a:extLst>
              <a:ext uri="{FF2B5EF4-FFF2-40B4-BE49-F238E27FC236}">
                <a16:creationId xmlns:a16="http://schemas.microsoft.com/office/drawing/2014/main" id="{DEBBDE53-B067-44EF-BA30-3936F0656462}"/>
              </a:ext>
            </a:extLst>
          </p:cNvPr>
          <p:cNvSpPr/>
          <p:nvPr/>
        </p:nvSpPr>
        <p:spPr>
          <a:xfrm>
            <a:off x="2174479" y="2918369"/>
            <a:ext cx="2397521"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
        <p:nvSpPr>
          <p:cNvPr id="40" name="箭头: 右 39">
            <a:extLst>
              <a:ext uri="{FF2B5EF4-FFF2-40B4-BE49-F238E27FC236}">
                <a16:creationId xmlns:a16="http://schemas.microsoft.com/office/drawing/2014/main" id="{7B6DC912-9CD3-425F-8BB3-EC48A9BA0105}"/>
              </a:ext>
            </a:extLst>
          </p:cNvPr>
          <p:cNvSpPr/>
          <p:nvPr/>
        </p:nvSpPr>
        <p:spPr>
          <a:xfrm rot="2247184">
            <a:off x="6384118" y="3768991"/>
            <a:ext cx="1772828"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聚类</a:t>
            </a:r>
          </a:p>
        </p:txBody>
      </p:sp>
      <p:sp>
        <p:nvSpPr>
          <p:cNvPr id="9" name="箭头: 左 8">
            <a:extLst>
              <a:ext uri="{FF2B5EF4-FFF2-40B4-BE49-F238E27FC236}">
                <a16:creationId xmlns:a16="http://schemas.microsoft.com/office/drawing/2014/main" id="{719D2611-BC02-44AD-9D8B-5347270C6454}"/>
              </a:ext>
            </a:extLst>
          </p:cNvPr>
          <p:cNvSpPr/>
          <p:nvPr/>
        </p:nvSpPr>
        <p:spPr>
          <a:xfrm>
            <a:off x="4354811" y="5181606"/>
            <a:ext cx="2397521" cy="896181"/>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Tree>
    <p:extLst>
      <p:ext uri="{BB962C8B-B14F-4D97-AF65-F5344CB8AC3E}">
        <p14:creationId xmlns:p14="http://schemas.microsoft.com/office/powerpoint/2010/main" val="181301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ppt_x"/>
                                          </p:val>
                                        </p:tav>
                                        <p:tav tm="100000">
                                          <p:val>
                                            <p:strVal val="#ppt_x"/>
                                          </p:val>
                                        </p:tav>
                                      </p:tavLst>
                                    </p:anim>
                                    <p:anim calcmode="lin" valueType="num">
                                      <p:cBhvr additive="base">
                                        <p:cTn id="3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8" grpId="0" animBg="1"/>
      <p:bldP spid="32" grpId="0" animBg="1"/>
      <p:bldP spid="7" grpId="0" animBg="1"/>
      <p:bldP spid="40" grpId="0" animBg="1"/>
      <p:bldP spid="9" grpId="0" animBg="1"/>
    </p:bldLst>
  </p:timing>
</p:sld>
</file>

<file path=ppt/theme/theme1.xml><?xml version="1.0" encoding="utf-8"?>
<a:theme xmlns:a="http://schemas.openxmlformats.org/drawingml/2006/main" name="主题3">
  <a:themeElements>
    <a:clrScheme name="自定义 6">
      <a:dk1>
        <a:sysClr val="windowText" lastClr="000000"/>
      </a:dk1>
      <a:lt1>
        <a:sysClr val="window" lastClr="FFFFFF"/>
      </a:lt1>
      <a:dk2>
        <a:srgbClr val="1F497D"/>
      </a:dk2>
      <a:lt2>
        <a:srgbClr val="EEECE1"/>
      </a:lt2>
      <a:accent1>
        <a:srgbClr val="4F81BD"/>
      </a:accent1>
      <a:accent2>
        <a:srgbClr val="0070C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主题3" id="{03B48CE9-2066-4387-89CE-151A75F7EB57}" vid="{127E5D1D-04F6-4A0C-8C74-23D39204E9E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主题3</Template>
  <TotalTime>1665</TotalTime>
  <Words>2862</Words>
  <Application>Microsoft Office PowerPoint</Application>
  <PresentationFormat>全屏显示(4:3)</PresentationFormat>
  <Paragraphs>1305</Paragraphs>
  <Slides>41</Slides>
  <Notes>41</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41</vt:i4>
      </vt:variant>
    </vt:vector>
  </HeadingPairs>
  <TitlesOfParts>
    <vt:vector size="53" baseType="lpstr">
      <vt:lpstr>UKIJ Qolyazma</vt:lpstr>
      <vt:lpstr>等线</vt:lpstr>
      <vt:lpstr>等线 Light</vt:lpstr>
      <vt:lpstr>宋体</vt:lpstr>
      <vt:lpstr>微软雅黑</vt:lpstr>
      <vt:lpstr>Arial</vt:lpstr>
      <vt:lpstr>Calibri</vt:lpstr>
      <vt:lpstr>Cambria Math</vt:lpstr>
      <vt:lpstr>Times New Roman</vt:lpstr>
      <vt:lpstr>Wingdings</vt:lpstr>
      <vt:lpstr>主题3</vt:lpstr>
      <vt:lpstr>Office 主题</vt:lpstr>
      <vt:lpstr>PowerPoint 演示文稿</vt:lpstr>
      <vt:lpstr> </vt:lpstr>
      <vt:lpstr>系统结构</vt:lpstr>
      <vt:lpstr> </vt:lpstr>
      <vt:lpstr>用户管理</vt:lpstr>
      <vt:lpstr>照片管理</vt:lpstr>
      <vt:lpstr>景点推荐</vt:lpstr>
      <vt:lpstr>景点推荐 数据清洗</vt:lpstr>
      <vt:lpstr>景点推荐 数据清洗</vt:lpstr>
      <vt:lpstr>景点推荐 数据清洗</vt:lpstr>
      <vt:lpstr>景点推荐 景点聚类</vt:lpstr>
      <vt:lpstr> </vt:lpstr>
      <vt:lpstr>景点推荐</vt:lpstr>
      <vt:lpstr> </vt:lpstr>
      <vt:lpstr>景点推荐</vt:lpstr>
      <vt:lpstr> </vt:lpstr>
      <vt:lpstr>景点推荐</vt:lpstr>
      <vt:lpstr> </vt:lpstr>
      <vt:lpstr>景点推荐</vt:lpstr>
      <vt:lpstr> </vt:lpstr>
      <vt:lpstr>景点推荐</vt:lpstr>
      <vt:lpstr>景点推荐 景点聚类</vt:lpstr>
      <vt:lpstr>景点推荐 景点聚类</vt:lpstr>
      <vt:lpstr>景点推荐 推荐模型</vt:lpstr>
      <vt:lpstr>景点推荐 推荐模型</vt:lpstr>
      <vt:lpstr>景点推荐 推荐模型</vt:lpstr>
      <vt:lpstr>景点推荐 推荐模型</vt:lpstr>
      <vt:lpstr>景点推荐 推荐模型</vt:lpstr>
      <vt:lpstr>景点推荐 推荐模型</vt:lpstr>
      <vt:lpstr>景点推荐 推荐效果</vt:lpstr>
      <vt:lpstr>景点推荐 推荐效果</vt:lpstr>
      <vt:lpstr>景点推荐 推荐效果</vt:lpstr>
      <vt:lpstr>景点推荐 推荐效果</vt:lpstr>
      <vt:lpstr>地图LBS</vt:lpstr>
      <vt:lpstr>地图LBS</vt:lpstr>
      <vt:lpstr>系统展示 用户管理</vt:lpstr>
      <vt:lpstr>系统展示 照片管理</vt:lpstr>
      <vt:lpstr>系统展示 照片管理</vt:lpstr>
      <vt:lpstr>系统展示 照片管理</vt:lpstr>
      <vt:lpstr>系统展示 推荐效果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基于协同过滤的个性化旅游景点推荐系统研究</dc:title>
  <dc:creator>李宝全</dc:creator>
  <cp:lastModifiedBy>李 宝全</cp:lastModifiedBy>
  <cp:revision>302</cp:revision>
  <dcterms:created xsi:type="dcterms:W3CDTF">2017-10-25T11:59:48Z</dcterms:created>
  <dcterms:modified xsi:type="dcterms:W3CDTF">2018-06-17T06:55:19Z</dcterms:modified>
</cp:coreProperties>
</file>